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1"/>
  </p:notesMasterIdLst>
  <p:sldIdLst>
    <p:sldId id="256" r:id="rId2"/>
    <p:sldId id="257" r:id="rId3"/>
    <p:sldId id="258" r:id="rId4"/>
    <p:sldId id="259" r:id="rId5"/>
    <p:sldId id="299" r:id="rId6"/>
    <p:sldId id="262" r:id="rId7"/>
    <p:sldId id="300" r:id="rId8"/>
    <p:sldId id="301" r:id="rId9"/>
    <p:sldId id="302" r:id="rId10"/>
    <p:sldId id="260" r:id="rId11"/>
    <p:sldId id="304" r:id="rId12"/>
    <p:sldId id="305" r:id="rId13"/>
    <p:sldId id="267" r:id="rId14"/>
    <p:sldId id="306" r:id="rId15"/>
    <p:sldId id="307" r:id="rId16"/>
    <p:sldId id="308" r:id="rId17"/>
    <p:sldId id="315" r:id="rId18"/>
    <p:sldId id="309" r:id="rId19"/>
    <p:sldId id="310" r:id="rId20"/>
    <p:sldId id="261" r:id="rId21"/>
    <p:sldId id="312" r:id="rId22"/>
    <p:sldId id="311" r:id="rId23"/>
    <p:sldId id="271" r:id="rId24"/>
    <p:sldId id="314" r:id="rId25"/>
    <p:sldId id="274" r:id="rId26"/>
    <p:sldId id="277" r:id="rId27"/>
    <p:sldId id="316" r:id="rId28"/>
    <p:sldId id="298" r:id="rId29"/>
    <p:sldId id="303" r:id="rId30"/>
    <p:sldId id="265" r:id="rId31"/>
    <p:sldId id="266" r:id="rId32"/>
    <p:sldId id="268" r:id="rId33"/>
    <p:sldId id="269" r:id="rId34"/>
    <p:sldId id="270" r:id="rId35"/>
    <p:sldId id="273" r:id="rId36"/>
    <p:sldId id="275" r:id="rId37"/>
    <p:sldId id="272" r:id="rId38"/>
    <p:sldId id="276" r:id="rId39"/>
    <p:sldId id="280" r:id="rId40"/>
  </p:sldIdLst>
  <p:sldSz cx="9144000" cy="5143500" type="screen16x9"/>
  <p:notesSz cx="6858000" cy="9144000"/>
  <p:embeddedFontLst>
    <p:embeddedFont>
      <p:font typeface="Exo 2" panose="020B0604020202020204" charset="0"/>
      <p:regular r:id="rId42"/>
      <p:bold r:id="rId43"/>
      <p:italic r:id="rId44"/>
      <p:boldItalic r:id="rId45"/>
    </p:embeddedFont>
    <p:embeddedFont>
      <p:font typeface="Fira Sans Extra Condensed Medium" panose="020B0604020202020204" charset="0"/>
      <p:regular r:id="rId46"/>
      <p:bold r:id="rId47"/>
      <p:italic r:id="rId48"/>
      <p:boldItalic r:id="rId49"/>
    </p:embeddedFont>
    <p:embeddedFont>
      <p:font typeface="Nunito Light" panose="02000503030000020003" pitchFamily="2" charset="0"/>
      <p:regular r:id="rId50"/>
    </p:embeddedFont>
    <p:embeddedFont>
      <p:font typeface="Quattrocento Sans" panose="020B0502050000020003" pitchFamily="34" charset="0"/>
      <p:regular r:id="rId51"/>
      <p:bold r:id="rId52"/>
      <p:italic r:id="rId53"/>
      <p:boldItalic r:id="rId54"/>
    </p:embeddedFont>
    <p:embeddedFont>
      <p:font typeface="Roboto Condensed" panose="02000000000000000000" pitchFamily="2" charset="0"/>
      <p:regular r:id="rId55"/>
      <p:bold r:id="rId56"/>
      <p:italic r:id="rId57"/>
      <p:boldItalic r:id="rId58"/>
    </p:embeddedFont>
    <p:embeddedFont>
      <p:font typeface="Roboto Condensed Light"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50" autoAdjust="0"/>
    <p:restoredTop sz="74855" autoAdjust="0"/>
  </p:normalViewPr>
  <p:slideViewPr>
    <p:cSldViewPr snapToGrid="0">
      <p:cViewPr>
        <p:scale>
          <a:sx n="125" d="100"/>
          <a:sy n="125" d="100"/>
        </p:scale>
        <p:origin x="79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673419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2154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Logistic Regression Models </a:t>
            </a:r>
            <a:r>
              <a:rPr lang="fr-FR" dirty="0" err="1"/>
              <a:t>Random</a:t>
            </a:r>
            <a:r>
              <a:rPr lang="fr-FR" dirty="0"/>
              <a:t> Forest Models </a:t>
            </a:r>
            <a:r>
              <a:rPr lang="fr-FR" dirty="0" err="1"/>
              <a:t>Boosted</a:t>
            </a:r>
            <a:r>
              <a:rPr lang="fr-FR" dirty="0"/>
              <a:t> </a:t>
            </a:r>
            <a:r>
              <a:rPr lang="fr-FR" dirty="0" err="1"/>
              <a:t>Trees</a:t>
            </a:r>
            <a:r>
              <a:rPr lang="fr-FR" dirty="0"/>
              <a:t> </a:t>
            </a:r>
            <a:r>
              <a:rPr lang="fr-FR" dirty="0" err="1"/>
              <a:t>linear</a:t>
            </a:r>
            <a:r>
              <a:rPr lang="fr-FR" dirty="0"/>
              <a:t> support </a:t>
            </a:r>
            <a:r>
              <a:rPr lang="fr-FR" dirty="0" err="1"/>
              <a:t>vector</a:t>
            </a:r>
            <a:r>
              <a:rPr lang="fr-FR" dirty="0"/>
              <a:t> machines polynomial support </a:t>
            </a:r>
            <a:r>
              <a:rPr lang="fr-FR" dirty="0" err="1"/>
              <a:t>vector</a:t>
            </a:r>
            <a:r>
              <a:rPr lang="fr-FR" dirty="0"/>
              <a:t> machines K-</a:t>
            </a:r>
            <a:r>
              <a:rPr lang="fr-FR" dirty="0" err="1"/>
              <a:t>Nearest</a:t>
            </a:r>
            <a:r>
              <a:rPr lang="fr-FR" dirty="0"/>
              <a:t> </a:t>
            </a:r>
            <a:r>
              <a:rPr lang="fr-FR" dirty="0" err="1"/>
              <a:t>Neighbor</a:t>
            </a:r>
            <a:r>
              <a:rPr lang="fr-FR" dirty="0"/>
              <a:t> Models MARS </a:t>
            </a:r>
            <a:r>
              <a:rPr lang="fr-FR" dirty="0" err="1"/>
              <a:t>Decision_tree</a:t>
            </a:r>
            <a:r>
              <a:rPr lang="fr-FR" dirty="0"/>
              <a:t> Single Layer Neural Network</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https://www.matmut.fr/assurance/auto/conseils/statistiques-accidents-route-profil</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Inserer</a:t>
            </a:r>
            <a:r>
              <a:rPr lang="fr-FR" dirty="0"/>
              <a:t> auto</a:t>
            </a:r>
            <a:r>
              <a:rPr lang="fr-FR" baseline="0" dirty="0"/>
              <a:t> plot de best si tu veut</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Selon</a:t>
            </a:r>
            <a:r>
              <a:rPr lang="fr-FR" baseline="0" dirty="0"/>
              <a:t> le cours de Martial, nous avons mis en entrée ensemble des variables (sauf celles très peu renseigné)</a:t>
            </a:r>
          </a:p>
          <a:p>
            <a:pPr marL="158750" indent="0">
              <a:buNone/>
            </a:pPr>
            <a:endParaRPr lang="fr-FR" baseline="0" dirty="0"/>
          </a:p>
          <a:p>
            <a:pPr marL="0" lvl="0" indent="0" algn="l" rtl="0">
              <a:spcBef>
                <a:spcPts val="0"/>
              </a:spcBef>
              <a:spcAft>
                <a:spcPts val="0"/>
              </a:spcAft>
              <a:buNone/>
            </a:pPr>
            <a:r>
              <a:rPr lang="fr-FR" dirty="0" err="1"/>
              <a:t>Resutat</a:t>
            </a:r>
            <a:r>
              <a:rPr lang="fr-FR" baseline="0" dirty="0"/>
              <a:t> </a:t>
            </a:r>
            <a:r>
              <a:rPr lang="fr-FR" dirty="0"/>
              <a:t>KERAS sur toute la </a:t>
            </a:r>
            <a:r>
              <a:rPr lang="fr-FR" dirty="0" err="1"/>
              <a:t>france</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a:solidFill>
                  <a:srgbClr val="000000"/>
                </a:solidFill>
                <a:effectLst/>
                <a:latin typeface="Arial"/>
                <a:ea typeface="Arial"/>
                <a:cs typeface="Arial"/>
                <a:sym typeface="Arial"/>
              </a:rPr>
              <a:t>auc</a:t>
            </a:r>
            <a:r>
              <a:rPr lang="fr-FR" sz="1100" b="0" i="0" u="none" strike="noStrike" cap="none" dirty="0">
                <a:solidFill>
                  <a:srgbClr val="000000"/>
                </a:solidFill>
                <a:effectLst/>
                <a:latin typeface="Arial"/>
                <a:ea typeface="Arial"/>
                <a:cs typeface="Arial"/>
                <a:sym typeface="Arial"/>
              </a:rPr>
              <a:t> [1]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Légèrement avantageux 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a:solidFill>
                  <a:srgbClr val="000000"/>
                </a:solidFill>
                <a:effectLst/>
                <a:latin typeface="Arial"/>
                <a:ea typeface="Arial"/>
                <a:cs typeface="Arial"/>
                <a:sym typeface="Arial"/>
              </a:rPr>
              <a:t>Ainsi, nous avons sélectionner </a:t>
            </a:r>
            <a:endParaRPr lang="fr-FR" sz="1100" b="0" i="0" u="none" strike="noStrike" cap="none" dirty="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montrent la dépendance entre la</a:t>
            </a:r>
            <a:r>
              <a:rPr lang="fr-FR" baseline="0" dirty="0"/>
              <a:t> prédiction </a:t>
            </a:r>
            <a:r>
              <a:rPr lang="fr-FR" dirty="0"/>
              <a:t>cible et les variables d’entrées.</a:t>
            </a:r>
            <a:r>
              <a:rPr lang="fr-FR" baseline="0" dirty="0"/>
              <a:t> On peut mettre un ou deux </a:t>
            </a:r>
            <a:r>
              <a:rPr lang="fr-FR" dirty="0"/>
              <a:t>variables</a:t>
            </a:r>
            <a:r>
              <a:rPr lang="fr-FR" baseline="0" dirty="0"/>
              <a:t> </a:t>
            </a:r>
            <a:r>
              <a:rPr lang="fr-FR" dirty="0"/>
              <a:t>à la fois. en marginalisant 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271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baafe93df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baafe93df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SIG attribue un </a:t>
            </a:r>
            <a:r>
              <a:rPr lang="fr-FR" dirty="0" err="1"/>
              <a:t>meteo</a:t>
            </a:r>
            <a:r>
              <a:rPr lang="fr-FR" dirty="0"/>
              <a:t> station à chaque commune dont la distance est </a:t>
            </a:r>
            <a:r>
              <a:rPr lang="fr-FR" dirty="0" err="1"/>
              <a:t>mimimum</a:t>
            </a:r>
            <a:r>
              <a:rPr lang="fr-FR" dirty="0"/>
              <a:t> (fond de carte communes en </a:t>
            </a:r>
            <a:r>
              <a:rPr lang="fr-FR" dirty="0" err="1"/>
              <a:t>provenence</a:t>
            </a:r>
            <a:r>
              <a:rPr lang="fr-FR" dirty="0"/>
              <a:t> d'IGN</a:t>
            </a:r>
            <a:endParaRPr dirty="0"/>
          </a:p>
        </p:txBody>
      </p:sp>
    </p:spTree>
    <p:extLst>
      <p:ext uri="{BB962C8B-B14F-4D97-AF65-F5344CB8AC3E}">
        <p14:creationId xmlns:p14="http://schemas.microsoft.com/office/powerpoint/2010/main" val="3050105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3"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39.xml"/><Relationship Id="rId7"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jTeFAVjRiL16A4Qm5B3PUlYiRcdSa1nhVXyKEVszHbQ/copy"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25.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slide" Target="slide23.xml"/><Relationship Id="rId5" Type="http://schemas.openxmlformats.org/officeDocument/2006/relationships/slide" Target="slide6.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2" Type="http://schemas.openxmlformats.org/officeDocument/2006/relationships/notesSlide" Target="../notesSlides/notesSlide38.xm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T</a:t>
            </a:r>
            <a:r>
              <a:rPr lang="fr-FR" dirty="0" err="1"/>
              <a:t>itre</a:t>
            </a:r>
            <a:r>
              <a:rPr lang="fr-FR" dirty="0"/>
              <a:t> à</a:t>
            </a:r>
            <a:endParaRPr dirty="0"/>
          </a:p>
          <a:p>
            <a:pPr marL="0" lvl="0" indent="0" algn="r" rtl="0">
              <a:spcBef>
                <a:spcPts val="0"/>
              </a:spcBef>
              <a:spcAft>
                <a:spcPts val="0"/>
              </a:spcAft>
              <a:buClr>
                <a:schemeClr val="dk1"/>
              </a:buClr>
              <a:buSzPts val="1100"/>
              <a:buFont typeface="Arial"/>
              <a:buNone/>
            </a:pPr>
            <a:r>
              <a:rPr lang="en" dirty="0"/>
              <a:t>Définir</a:t>
            </a:r>
            <a:endParaRPr dirty="0"/>
          </a:p>
        </p:txBody>
      </p:sp>
      <p:sp>
        <p:nvSpPr>
          <p:cNvPr id="152" name="Google Shape;152;p33"/>
          <p:cNvSpPr txBox="1">
            <a:spLocks noGrp="1"/>
          </p:cNvSpPr>
          <p:nvPr>
            <p:ph type="subTitle" idx="1"/>
          </p:nvPr>
        </p:nvSpPr>
        <p:spPr>
          <a:xfrm>
            <a:off x="3726100" y="3175999"/>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a:t>
            </a:r>
          </a:p>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a:t>methods</a:t>
            </a:r>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Comparaison des variables « contributeurs » de différents départements</a:t>
            </a:r>
          </a:p>
          <a:p>
            <a:pPr marL="0" lvl="0" indent="0"/>
            <a:r>
              <a:rPr lang="fr-FR" dirty="0"/>
              <a:t>=&gt; Préconisations adaptées aux territoires </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3rd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92577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br>
              <a:rPr lang="en" dirty="0"/>
            </a:br>
            <a:r>
              <a:rPr lang="fr-FR" dirty="0"/>
              <a:t>Data </a:t>
            </a:r>
            <a:r>
              <a:rPr lang="fr-FR" dirty="0" err="1"/>
              <a:t>pre-processing</a:t>
            </a:r>
            <a:br>
              <a:rPr lang="fr-FR" dirty="0"/>
            </a:br>
            <a:r>
              <a:rPr lang="fr-FR" dirty="0"/>
              <a:t>&amp;</a:t>
            </a:r>
            <a:br>
              <a:rPr lang="en" dirty="0"/>
            </a:br>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984832"/>
            <a:ext cx="5267985" cy="3930651"/>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Recodage de variables (Ex : </a:t>
            </a:r>
            <a:r>
              <a:rPr lang="fr-FR" sz="1600" dirty="0">
                <a:solidFill>
                  <a:srgbClr val="0070C0"/>
                </a:solidFill>
                <a:uFill>
                  <a:noFill/>
                </a:uFill>
              </a:rPr>
              <a:t>Luminosité</a:t>
            </a:r>
            <a:r>
              <a:rPr lang="fr-FR" sz="1600" dirty="0">
                <a:uFill>
                  <a:noFill/>
                </a:uFill>
              </a:rPr>
              <a:t>)</a:t>
            </a:r>
          </a:p>
          <a:p>
            <a:pPr marL="457200" lvl="5" indent="-298450">
              <a:spcBef>
                <a:spcPts val="300"/>
              </a:spcBef>
              <a:buSzPts val="1100"/>
              <a:buFont typeface="Arial"/>
              <a:buChar char="■"/>
            </a:pPr>
            <a:r>
              <a:rPr lang="fr-FR" sz="1600" dirty="0">
                <a:uFill>
                  <a:noFill/>
                </a:uFill>
              </a:rPr>
              <a:t>Gestion de données manquantes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10 variables peu renseignés</a:t>
            </a:r>
          </a:p>
          <a:p>
            <a:pPr marL="457200" lvl="2" indent="-298450">
              <a:spcBef>
                <a:spcPts val="300"/>
              </a:spcBef>
              <a:buSzPts val="1100"/>
              <a:buFont typeface="Arial"/>
              <a:buChar char="■"/>
            </a:pPr>
            <a:r>
              <a:rPr lang="fr-FR" sz="1600" dirty="0">
                <a:uFill>
                  <a:noFill/>
                </a:uFill>
              </a:rPr>
              <a:t>Sélection des variables : </a:t>
            </a:r>
            <a:r>
              <a:rPr lang="fr-FR" sz="1400" dirty="0">
                <a:uFill>
                  <a:noFill/>
                </a:uFill>
              </a:rPr>
              <a:t>Matrices de corrélation et ACP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8 variables corrélés</a:t>
            </a:r>
          </a:p>
          <a:p>
            <a:pPr marL="457200" lvl="2" indent="-298450">
              <a:spcBef>
                <a:spcPts val="300"/>
              </a:spcBef>
              <a:buSzPts val="1100"/>
              <a:buFont typeface="Arial"/>
              <a:buChar char="■"/>
            </a:pPr>
            <a:r>
              <a:rPr lang="fr-FR" sz="1600" dirty="0">
                <a:uFill>
                  <a:noFill/>
                </a:uFill>
              </a:rPr>
              <a:t>Création des variables</a:t>
            </a:r>
          </a:p>
          <a:p>
            <a:pPr marL="914400" lvl="7" indent="-298450">
              <a:spcBef>
                <a:spcPts val="300"/>
              </a:spcBef>
              <a:buSzPts val="1100"/>
              <a:buFont typeface="Arial"/>
              <a:buChar char="■"/>
            </a:pPr>
            <a:r>
              <a:rPr lang="fr-FR" sz="1400" dirty="0">
                <a:uFill>
                  <a:noFill/>
                </a:uFill>
              </a:rPr>
              <a:t>Niveau de sécurité, âge… </a:t>
            </a:r>
          </a:p>
          <a:p>
            <a:pPr marL="615950" lvl="7" indent="0">
              <a:spcBef>
                <a:spcPts val="300"/>
              </a:spcBef>
              <a:buSzPts val="1100"/>
              <a:buNone/>
            </a:pPr>
            <a:r>
              <a:rPr lang="fr-FR" sz="1400" dirty="0">
                <a:solidFill>
                  <a:srgbClr val="0070C0"/>
                </a:solidFill>
                <a:uFill>
                  <a:noFill/>
                </a:uFill>
                <a:sym typeface="Wingdings" panose="05000000000000000000" pitchFamily="2" charset="2"/>
              </a:rPr>
              <a:t> Ajout de </a:t>
            </a:r>
            <a:r>
              <a:rPr lang="fr-FR" sz="1400" dirty="0">
                <a:solidFill>
                  <a:srgbClr val="0070C0"/>
                </a:solidFill>
                <a:uFill>
                  <a:noFill/>
                </a:uFill>
              </a:rPr>
              <a:t>4 nouvelles variables</a:t>
            </a:r>
          </a:p>
          <a:p>
            <a:pPr marL="457200" lvl="2" indent="-298450">
              <a:spcBef>
                <a:spcPts val="300"/>
              </a:spcBef>
              <a:buSzPts val="1100"/>
              <a:buFont typeface="Arial"/>
              <a:buChar char="■"/>
            </a:pPr>
            <a:r>
              <a:rPr lang="fr-FR" sz="1600" dirty="0">
                <a:uFill>
                  <a:noFill/>
                </a:uFill>
              </a:rPr>
              <a:t>Table finale:</a:t>
            </a:r>
          </a:p>
          <a:p>
            <a:pPr marL="914400" lvl="3" indent="-298450">
              <a:spcBef>
                <a:spcPts val="300"/>
              </a:spcBef>
              <a:buSzPts val="1100"/>
              <a:buFont typeface="Arial"/>
              <a:buChar char="■"/>
            </a:pPr>
            <a:r>
              <a:rPr lang="fr-FR" sz="1600" dirty="0">
                <a:uFill>
                  <a:noFill/>
                </a:uFill>
              </a:rPr>
              <a:t>Une ligne = un usager, avec les caractéristiques de l’accident, du lieu, des véhicules ainsi que la condition météo </a:t>
            </a:r>
          </a:p>
          <a:p>
            <a:pPr marL="615950" lvl="3" indent="0">
              <a:spcBef>
                <a:spcPts val="300"/>
              </a:spcBef>
              <a:buSzPts val="1100"/>
              <a:buNone/>
            </a:pPr>
            <a:r>
              <a:rPr lang="fr-FR" sz="1600" dirty="0">
                <a:solidFill>
                  <a:srgbClr val="0070C0"/>
                </a:solidFill>
                <a:uFill>
                  <a:noFill/>
                </a:uFill>
                <a:sym typeface="Wingdings" panose="05000000000000000000" pitchFamily="2" charset="2"/>
              </a:rPr>
              <a:t> </a:t>
            </a:r>
            <a:r>
              <a:rPr lang="fr-FR" sz="1600" dirty="0">
                <a:solidFill>
                  <a:srgbClr val="0070C0"/>
                </a:solidFill>
                <a:uFill>
                  <a:noFill/>
                </a:uFill>
              </a:rPr>
              <a:t>Target : gravement blessé ou non</a:t>
            </a:r>
            <a:endParaRPr lang="fr-FR" sz="16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a:t>Data pre-processing</a:t>
            </a:r>
            <a:endParaRPr dirty="0"/>
          </a:p>
        </p:txBody>
      </p:sp>
      <p:pic>
        <p:nvPicPr>
          <p:cNvPr id="2" name="Image 1"/>
          <p:cNvPicPr>
            <a:picLocks noChangeAspect="1"/>
          </p:cNvPicPr>
          <p:nvPr/>
        </p:nvPicPr>
        <p:blipFill>
          <a:blip r:embed="rId3"/>
          <a:stretch>
            <a:fillRect/>
          </a:stretch>
        </p:blipFill>
        <p:spPr>
          <a:xfrm>
            <a:off x="6062758" y="0"/>
            <a:ext cx="3081242" cy="2509838"/>
          </a:xfrm>
          <a:prstGeom prst="rect">
            <a:avLst/>
          </a:prstGeom>
        </p:spPr>
      </p:pic>
      <p:pic>
        <p:nvPicPr>
          <p:cNvPr id="4" name="Image 3"/>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804219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1130299"/>
            <a:ext cx="7761226" cy="3930651"/>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X</a:t>
            </a:r>
          </a:p>
          <a:p>
            <a:pPr marL="457200" lvl="5" indent="-298450">
              <a:spcBef>
                <a:spcPts val="300"/>
              </a:spcBef>
              <a:buSzPts val="1100"/>
              <a:buFont typeface="Arial"/>
              <a:buChar char="■"/>
            </a:pPr>
            <a:r>
              <a:rPr lang="fr-FR" sz="1600" dirty="0">
                <a:uFill>
                  <a:noFill/>
                </a:uFill>
              </a:rPr>
              <a:t>X</a:t>
            </a:r>
            <a:endParaRPr lang="fr-FR" sz="1600" dirty="0">
              <a:solidFill>
                <a:srgbClr val="0070C0"/>
              </a:solidFill>
              <a:uFill>
                <a:noFill/>
              </a:uFill>
            </a:endParaRPr>
          </a:p>
          <a:p>
            <a:pPr marL="457200" lvl="2" indent="-298450">
              <a:spcBef>
                <a:spcPts val="300"/>
              </a:spcBef>
              <a:buSzPts val="1100"/>
              <a:buFont typeface="Arial"/>
              <a:buChar char="■"/>
            </a:pPr>
            <a:r>
              <a:rPr lang="fr-FR" sz="1600" dirty="0">
                <a:uFill>
                  <a:noFill/>
                </a:uFill>
              </a:rPr>
              <a:t>x</a:t>
            </a:r>
            <a:endParaRPr lang="fr-FR" sz="1400"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914400" lvl="3" indent="-298450">
              <a:spcBef>
                <a:spcPts val="300"/>
              </a:spcBef>
              <a:buSzPts val="1100"/>
              <a:buFont typeface="Arial"/>
              <a:buChar char="■"/>
            </a:pPr>
            <a:endParaRPr lang="fr-FR" dirty="0">
              <a:solidFill>
                <a:srgbClr val="0070C0"/>
              </a:solidFill>
              <a:uFill>
                <a:noFill/>
              </a:uFill>
            </a:endParaRPr>
          </a:p>
          <a:p>
            <a:pPr marL="457200" lvl="2" indent="-298450">
              <a:spcBef>
                <a:spcPts val="300"/>
              </a:spcBef>
              <a:buSzPts val="1100"/>
              <a:buFont typeface="Arial"/>
              <a:buChar char="■"/>
            </a:pPr>
            <a:r>
              <a:rPr lang="fr-FR" sz="1600" dirty="0">
                <a:uFill>
                  <a:noFill/>
                </a:uFill>
              </a:rPr>
              <a:t>x</a:t>
            </a:r>
            <a:endParaRPr lang="fr-FR" sz="14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a:p>
            <a:pPr marL="457200" lvl="2" indent="-298450">
              <a:spcBef>
                <a:spcPts val="300"/>
              </a:spcBef>
              <a:buSzPts val="1100"/>
              <a:buFont typeface="Arial"/>
              <a:buChar char="■"/>
            </a:pPr>
            <a:r>
              <a:rPr lang="fr-FR" sz="1600" dirty="0">
                <a:uFill>
                  <a:noFill/>
                </a:uFill>
              </a:rPr>
              <a:t>X</a:t>
            </a: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dirty="0"/>
              <a:t>Statistique Descriptif </a:t>
            </a:r>
            <a:r>
              <a:rPr lang="en" dirty="0">
                <a:solidFill>
                  <a:srgbClr val="0070C0"/>
                </a:solidFill>
              </a:rPr>
              <a:t>(</a:t>
            </a:r>
            <a:r>
              <a:rPr lang="fr-FR" dirty="0">
                <a:solidFill>
                  <a:srgbClr val="0070C0"/>
                </a:solidFill>
              </a:rPr>
              <a:t>A toi de jouer Stéphane</a:t>
            </a:r>
            <a:r>
              <a:rPr lang="en" dirty="0">
                <a:solidFill>
                  <a:srgbClr val="0070C0"/>
                </a:solidFill>
              </a:rPr>
              <a:t>)</a:t>
            </a:r>
            <a:endParaRPr dirty="0">
              <a:solidFill>
                <a:srgbClr val="0070C0"/>
              </a:solidFill>
            </a:endParaRPr>
          </a:p>
        </p:txBody>
      </p:sp>
    </p:spTree>
    <p:extLst>
      <p:ext uri="{BB962C8B-B14F-4D97-AF65-F5344CB8AC3E}">
        <p14:creationId xmlns:p14="http://schemas.microsoft.com/office/powerpoint/2010/main" val="3269761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1;p38"/>
          <p:cNvSpPr/>
          <p:nvPr/>
        </p:nvSpPr>
        <p:spPr>
          <a:xfrm>
            <a:off x="4295966" y="814141"/>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909935" y="814141"/>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4317208" y="831243"/>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945650" y="831243"/>
            <a:ext cx="3339792" cy="38279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3" name="Google Shape;221;p38"/>
          <p:cNvSpPr/>
          <p:nvPr/>
        </p:nvSpPr>
        <p:spPr>
          <a:xfrm>
            <a:off x="5885624" y="831243"/>
            <a:ext cx="1412369"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2;p38"/>
          <p:cNvSpPr/>
          <p:nvPr/>
        </p:nvSpPr>
        <p:spPr>
          <a:xfrm>
            <a:off x="5883561" y="823836"/>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6" name="Google Shape;225;p38"/>
          <p:cNvSpPr txBox="1"/>
          <p:nvPr/>
        </p:nvSpPr>
        <p:spPr>
          <a:xfrm>
            <a:off x="5834281" y="847624"/>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1323088"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1323088" y="1662545"/>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5591826"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528434" y="1957167"/>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Validation (80%)</a:t>
            </a:r>
          </a:p>
        </p:txBody>
      </p:sp>
      <p:sp>
        <p:nvSpPr>
          <p:cNvPr id="28" name="ZoneTexte 27"/>
          <p:cNvSpPr txBox="1"/>
          <p:nvPr/>
        </p:nvSpPr>
        <p:spPr>
          <a:xfrm>
            <a:off x="5244703" y="1927393"/>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Tree>
    <p:extLst>
      <p:ext uri="{BB962C8B-B14F-4D97-AF65-F5344CB8AC3E}">
        <p14:creationId xmlns:p14="http://schemas.microsoft.com/office/powerpoint/2010/main" val="1604414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engineering: 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481895"/>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80307"/>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328856"/>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16 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738664"/>
          </a:xfrm>
          <a:prstGeom prst="rect">
            <a:avLst/>
          </a:prstGeom>
          <a:noFill/>
        </p:spPr>
        <p:txBody>
          <a:bodyPr wrap="square" rtlCol="0">
            <a:spAutoFit/>
          </a:bodyPr>
          <a:lstStyle/>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p:txBody>
      </p:sp>
    </p:spTree>
    <p:extLst>
      <p:ext uri="{BB962C8B-B14F-4D97-AF65-F5344CB8AC3E}">
        <p14:creationId xmlns:p14="http://schemas.microsoft.com/office/powerpoint/2010/main" val="2506022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94620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2661770" y="1808117"/>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708281" y="1339917"/>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2661770" y="2542189"/>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2585225" y="2082045"/>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2661770" y="3289927"/>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2585225" y="2821727"/>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2661770" y="4023999"/>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2585225" y="3563855"/>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585225" y="4293011"/>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a:solidFill>
                  <a:srgbClr val="0070C0"/>
                </a:solidFill>
                <a:uFill>
                  <a:noFill/>
                </a:uFill>
                <a:latin typeface="Roboto Condensed Light"/>
                <a:ea typeface="Roboto Condensed Light"/>
                <a:cs typeface="Roboto Condensed Light"/>
                <a:sym typeface="Roboto Condensed Light"/>
              </a:rPr>
              <a:t>…</a:t>
            </a:r>
          </a:p>
          <a:p>
            <a:pPr marL="285750" indent="-285750">
              <a:buFont typeface="Arial" panose="020B0604020202020204" pitchFamily="34" charset="0"/>
              <a:buChar char="•"/>
            </a:pPr>
            <a:r>
              <a:rPr lang="fr-FR" sz="1600" dirty="0">
                <a:solidFill>
                  <a:srgbClr val="434343"/>
                </a:solidFill>
                <a:uFill>
                  <a:noFill/>
                </a:uFill>
                <a:latin typeface="Roboto Condensed Light"/>
                <a:ea typeface="Roboto Condensed Light"/>
                <a:cs typeface="Roboto Condensed Light"/>
                <a:sym typeface="Roboto Condensed Light"/>
              </a:rPr>
              <a:t>10 </a:t>
            </a: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par modèle </a:t>
            </a:r>
            <a:r>
              <a:rPr lang="fr-FR" sz="1600" dirty="0">
                <a:solidFill>
                  <a:srgbClr val="0070C0"/>
                </a:solidFill>
                <a:uFill>
                  <a:noFill/>
                </a:uFill>
                <a:latin typeface="Roboto Condensed Light"/>
                <a:ea typeface="Roboto Condensed Light"/>
                <a:cs typeface="Roboto Condensed Light"/>
                <a:sym typeface="Roboto Condensed Light"/>
              </a:rPr>
              <a:t>(littérature)</a:t>
            </a: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725100"/>
            <a:ext cx="6919200" cy="3510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Condensed Light"/>
              <a:buAutoNum type="arabicPeriod"/>
            </a:pPr>
            <a:r>
              <a:rPr lang="en" b="1" dirty="0">
                <a:solidFill>
                  <a:srgbClr val="434343"/>
                </a:solidFill>
              </a:rPr>
              <a:t>Contexte et problématiques</a:t>
            </a:r>
          </a:p>
          <a:p>
            <a:pPr lvl="1">
              <a:spcBef>
                <a:spcPts val="0"/>
              </a:spcBef>
              <a:buFont typeface="Roboto Condensed Light"/>
              <a:buAutoNum type="arabicPeriod"/>
            </a:pPr>
            <a:r>
              <a:rPr lang="en" dirty="0">
                <a:solidFill>
                  <a:srgbClr val="434343"/>
                </a:solidFill>
              </a:rPr>
              <a:t>Problématique 1 : Prédire le niveau de gravité (0 et 1) des personnes accidentées sur la route et identifier les contributeur d’accidents</a:t>
            </a:r>
          </a:p>
          <a:p>
            <a:pPr lvl="1">
              <a:spcBef>
                <a:spcPts val="0"/>
              </a:spcBef>
              <a:buFont typeface="Roboto Condensed Light"/>
              <a:buAutoNum type="arabicPeriod"/>
            </a:pPr>
            <a:r>
              <a:rPr lang="en" dirty="0">
                <a:solidFill>
                  <a:srgbClr val="434343"/>
                </a:solidFill>
              </a:rPr>
              <a:t>Problématique 2 : Prédire le nombre d’accidents routiers journalière (time series) </a:t>
            </a:r>
            <a:r>
              <a:rPr lang="en" b="1" i="1" dirty="0">
                <a:solidFill>
                  <a:srgbClr val="434343"/>
                </a:solidFill>
              </a:rPr>
              <a:t>Optionnel</a:t>
            </a:r>
          </a:p>
          <a:p>
            <a:pPr marL="457200" lvl="0" indent="-304800" algn="l" rtl="0">
              <a:spcBef>
                <a:spcPts val="0"/>
              </a:spcBef>
              <a:spcAft>
                <a:spcPts val="0"/>
              </a:spcAft>
              <a:buSzPts val="1200"/>
              <a:buFont typeface="Roboto Condensed Light"/>
              <a:buAutoNum type="arabicPeriod"/>
            </a:pPr>
            <a:endParaRPr b="1"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rPr>
              <a:t>Matériel et Méthode</a:t>
            </a:r>
          </a:p>
          <a:p>
            <a:pPr lvl="1">
              <a:spcBef>
                <a:spcPts val="0"/>
              </a:spcBef>
              <a:buFont typeface="Roboto Condensed Light"/>
              <a:buAutoNum type="arabicPeriod"/>
            </a:pPr>
            <a:r>
              <a:rPr lang="en" dirty="0">
                <a:solidFill>
                  <a:srgbClr val="434343"/>
                </a:solidFill>
              </a:rPr>
              <a:t>3 Data sources &amp; </a:t>
            </a:r>
            <a:r>
              <a:rPr lang="fr-FR" dirty="0">
                <a:solidFill>
                  <a:srgbClr val="434343"/>
                </a:solidFill>
              </a:rPr>
              <a:t>data </a:t>
            </a:r>
            <a:r>
              <a:rPr lang="fr-FR" dirty="0" err="1">
                <a:solidFill>
                  <a:srgbClr val="434343"/>
                </a:solidFill>
              </a:rPr>
              <a:t>preprocessing</a:t>
            </a:r>
            <a:r>
              <a:rPr lang="fr-FR" dirty="0">
                <a:solidFill>
                  <a:srgbClr val="434343"/>
                </a:solidFill>
              </a:rPr>
              <a:t> (nettoyage, recodage…)</a:t>
            </a:r>
            <a:endParaRPr lang="en" dirty="0">
              <a:solidFill>
                <a:srgbClr val="434343"/>
              </a:solidFill>
            </a:endParaRPr>
          </a:p>
          <a:p>
            <a:pPr lvl="1">
              <a:spcBef>
                <a:spcPts val="0"/>
              </a:spcBef>
              <a:buFont typeface="Roboto Condensed Light"/>
              <a:buAutoNum type="arabicPeriod"/>
            </a:pPr>
            <a:r>
              <a:rPr lang="en" dirty="0">
                <a:solidFill>
                  <a:srgbClr val="434343"/>
                </a:solidFill>
              </a:rPr>
              <a:t>Statistique descriptive</a:t>
            </a:r>
          </a:p>
          <a:p>
            <a:pPr lvl="1">
              <a:spcBef>
                <a:spcPts val="0"/>
              </a:spcBef>
              <a:buFont typeface="Roboto Condensed Light"/>
              <a:buAutoNum type="arabicPeriod"/>
            </a:pPr>
            <a:r>
              <a:rPr lang="fr-FR" dirty="0" err="1">
                <a:solidFill>
                  <a:srgbClr val="434343"/>
                </a:solidFill>
              </a:rPr>
              <a:t>Feature</a:t>
            </a:r>
            <a:r>
              <a:rPr lang="fr-FR" dirty="0">
                <a:solidFill>
                  <a:srgbClr val="434343"/>
                </a:solidFill>
              </a:rPr>
              <a:t> engineering</a:t>
            </a:r>
          </a:p>
          <a:p>
            <a:pPr lvl="2">
              <a:spcBef>
                <a:spcPts val="0"/>
              </a:spcBef>
              <a:buFont typeface="Roboto Condensed Light"/>
              <a:buAutoNum type="arabicPeriod"/>
            </a:pPr>
            <a:r>
              <a:rPr lang="fr-FR" dirty="0">
                <a:solidFill>
                  <a:srgbClr val="434343"/>
                </a:solidFill>
              </a:rPr>
              <a:t>Sélection de variables (corrélation…)</a:t>
            </a:r>
          </a:p>
          <a:p>
            <a:pPr lvl="2">
              <a:spcBef>
                <a:spcPts val="0"/>
              </a:spcBef>
              <a:buFont typeface="Roboto Condensed Light"/>
              <a:buAutoNum type="arabicPeriod"/>
            </a:pPr>
            <a:r>
              <a:rPr lang="fr-FR" dirty="0">
                <a:solidFill>
                  <a:srgbClr val="434343"/>
                </a:solidFill>
              </a:rPr>
              <a:t>Data transformation: Interaction, </a:t>
            </a:r>
            <a:r>
              <a:rPr lang="fr-FR" dirty="0" err="1">
                <a:solidFill>
                  <a:srgbClr val="434343"/>
                </a:solidFill>
              </a:rPr>
              <a:t>Spline</a:t>
            </a:r>
            <a:r>
              <a:rPr lang="fr-FR" dirty="0">
                <a:solidFill>
                  <a:srgbClr val="434343"/>
                </a:solidFill>
              </a:rPr>
              <a:t>…</a:t>
            </a:r>
          </a:p>
          <a:p>
            <a:pPr lvl="1">
              <a:spcBef>
                <a:spcPts val="0"/>
              </a:spcBef>
              <a:buFont typeface="Roboto Condensed Light"/>
              <a:buAutoNum type="arabicPeriod"/>
            </a:pPr>
            <a:r>
              <a:rPr lang="fr-FR" dirty="0">
                <a:solidFill>
                  <a:srgbClr val="434343"/>
                </a:solidFill>
              </a:rPr>
              <a:t>Modélisation</a:t>
            </a:r>
          </a:p>
          <a:p>
            <a:pPr lvl="2">
              <a:spcBef>
                <a:spcPts val="0"/>
              </a:spcBef>
              <a:buFont typeface="Roboto Condensed Light"/>
              <a:buAutoNum type="arabicPeriod"/>
            </a:pPr>
            <a:r>
              <a:rPr lang="fr-FR" dirty="0">
                <a:solidFill>
                  <a:srgbClr val="434343"/>
                </a:solidFill>
              </a:rPr>
              <a:t>Comparaison de modèles (</a:t>
            </a:r>
            <a:r>
              <a:rPr lang="fr-FR" dirty="0" err="1">
                <a:solidFill>
                  <a:srgbClr val="434343"/>
                </a:solidFill>
              </a:rPr>
              <a:t>tidymodel</a:t>
            </a:r>
            <a:r>
              <a:rPr lang="fr-FR" dirty="0">
                <a:solidFill>
                  <a:srgbClr val="434343"/>
                </a:solidFill>
              </a:rPr>
              <a:t> </a:t>
            </a:r>
            <a:r>
              <a:rPr lang="fr-FR" dirty="0" err="1">
                <a:solidFill>
                  <a:srgbClr val="434343"/>
                </a:solidFill>
              </a:rPr>
              <a:t>workflowset</a:t>
            </a:r>
            <a:r>
              <a:rPr lang="fr-FR" dirty="0">
                <a:solidFill>
                  <a:srgbClr val="434343"/>
                </a:solidFill>
              </a:rPr>
              <a:t> &amp; </a:t>
            </a:r>
            <a:r>
              <a:rPr lang="fr-FR" dirty="0" err="1">
                <a:solidFill>
                  <a:srgbClr val="434343"/>
                </a:solidFill>
              </a:rPr>
              <a:t>DeepLearning</a:t>
            </a:r>
            <a:r>
              <a:rPr lang="fr-FR" dirty="0">
                <a:solidFill>
                  <a:srgbClr val="434343"/>
                </a:solidFill>
              </a:rPr>
              <a:t> </a:t>
            </a:r>
            <a:r>
              <a:rPr lang="fr-FR" dirty="0" err="1">
                <a:solidFill>
                  <a:srgbClr val="434343"/>
                </a:solidFill>
              </a:rPr>
              <a:t>Keras</a:t>
            </a:r>
            <a:r>
              <a:rPr lang="fr-FR" dirty="0">
                <a:solidFill>
                  <a:srgbClr val="434343"/>
                </a:solidFill>
              </a:rPr>
              <a:t>)</a:t>
            </a:r>
          </a:p>
          <a:p>
            <a:pPr lvl="2">
              <a:spcBef>
                <a:spcPts val="0"/>
              </a:spcBef>
              <a:buFont typeface="Roboto Condensed Light"/>
              <a:buAutoNum type="arabicPeriod"/>
            </a:pPr>
            <a:r>
              <a:rPr lang="fr-FR" dirty="0">
                <a:solidFill>
                  <a:srgbClr val="434343"/>
                </a:solidFill>
              </a:rPr>
              <a:t>Evaluation de performance (</a:t>
            </a:r>
            <a:r>
              <a:rPr lang="fr-FR" dirty="0" err="1">
                <a:solidFill>
                  <a:srgbClr val="434343"/>
                </a:solidFill>
              </a:rPr>
              <a:t>Tuning</a:t>
            </a:r>
            <a:r>
              <a:rPr lang="fr-FR" dirty="0">
                <a:solidFill>
                  <a:srgbClr val="434343"/>
                </a:solidFill>
              </a:rPr>
              <a:t>, </a:t>
            </a:r>
            <a:r>
              <a:rPr lang="fr-FR" dirty="0" err="1">
                <a:solidFill>
                  <a:srgbClr val="434343"/>
                </a:solidFill>
              </a:rPr>
              <a:t>Metric</a:t>
            </a:r>
            <a:r>
              <a:rPr lang="fr-FR" dirty="0">
                <a:solidFill>
                  <a:srgbClr val="434343"/>
                </a:solidFill>
              </a:rPr>
              <a:t>, prédictions )</a:t>
            </a:r>
          </a:p>
          <a:p>
            <a:pPr lvl="1">
              <a:spcBef>
                <a:spcPts val="0"/>
              </a:spcBef>
              <a:buFont typeface="Roboto Condensed Light"/>
              <a:buAutoNum type="arabicPeriod"/>
            </a:pPr>
            <a:r>
              <a:rPr lang="fr-FR" dirty="0">
                <a:solidFill>
                  <a:srgbClr val="434343"/>
                </a:solidFill>
              </a:rPr>
              <a:t>Data Visualisation</a:t>
            </a:r>
          </a:p>
          <a:p>
            <a:pPr lvl="1">
              <a:spcBef>
                <a:spcPts val="0"/>
              </a:spcBef>
              <a:buFont typeface="Roboto Condensed Light"/>
              <a:buAutoNum type="arabicPeriod"/>
            </a:pPr>
            <a:r>
              <a:rPr lang="fr-FR" dirty="0" err="1">
                <a:solidFill>
                  <a:srgbClr val="434343"/>
                </a:solidFill>
              </a:rPr>
              <a:t>Interpretable</a:t>
            </a:r>
            <a:r>
              <a:rPr lang="fr-FR" dirty="0">
                <a:solidFill>
                  <a:srgbClr val="434343"/>
                </a:solidFill>
              </a:rPr>
              <a:t> Machine Learning</a:t>
            </a:r>
          </a:p>
          <a:p>
            <a:pPr lvl="2">
              <a:spcBef>
                <a:spcPts val="0"/>
              </a:spcBef>
              <a:buFont typeface="Roboto Condensed Light"/>
              <a:buAutoNum type="arabicPeriod"/>
            </a:pPr>
            <a:r>
              <a:rPr lang="fr-FR" dirty="0" err="1"/>
              <a:t>Interpretable</a:t>
            </a:r>
            <a:r>
              <a:rPr lang="fr-FR" dirty="0"/>
              <a:t> Models (ex </a:t>
            </a:r>
            <a:r>
              <a:rPr lang="fr-FR" dirty="0" err="1"/>
              <a:t>logistic</a:t>
            </a:r>
            <a:r>
              <a:rPr lang="fr-FR" dirty="0"/>
              <a:t>)</a:t>
            </a:r>
          </a:p>
          <a:p>
            <a:pPr lvl="2">
              <a:spcBef>
                <a:spcPts val="0"/>
              </a:spcBef>
              <a:buFont typeface="Roboto Condensed Light"/>
              <a:buAutoNum type="arabicPeriod"/>
            </a:pPr>
            <a:r>
              <a:rPr lang="fr-FR" dirty="0"/>
              <a:t>Model-</a:t>
            </a:r>
            <a:r>
              <a:rPr lang="fr-FR" dirty="0" err="1"/>
              <a:t>Agnostic</a:t>
            </a:r>
            <a:r>
              <a:rPr lang="fr-FR" dirty="0"/>
              <a:t> </a:t>
            </a:r>
            <a:r>
              <a:rPr lang="fr-FR" dirty="0" err="1"/>
              <a:t>Methods</a:t>
            </a:r>
            <a:r>
              <a:rPr lang="fr-FR" dirty="0"/>
              <a:t> (Partial </a:t>
            </a:r>
            <a:r>
              <a:rPr lang="fr-FR" dirty="0" err="1"/>
              <a:t>Dependence</a:t>
            </a:r>
            <a:r>
              <a:rPr lang="fr-FR" dirty="0"/>
              <a:t> Plot and </a:t>
            </a:r>
            <a:r>
              <a:rPr lang="fr-FR" dirty="0" err="1"/>
              <a:t>Individual</a:t>
            </a:r>
            <a:r>
              <a:rPr lang="fr-FR" dirty="0"/>
              <a:t> </a:t>
            </a:r>
            <a:r>
              <a:rPr lang="fr-FR" dirty="0" err="1"/>
              <a:t>Conditional</a:t>
            </a:r>
            <a:r>
              <a:rPr lang="fr-FR" dirty="0"/>
              <a:t> Expectation)</a:t>
            </a:r>
          </a:p>
          <a:p>
            <a:pPr marL="1066800" lvl="2" indent="0">
              <a:spcBef>
                <a:spcPts val="0"/>
              </a:spcBef>
              <a:buNone/>
            </a:pPr>
            <a:endParaRPr lang="fr-FR" dirty="0"/>
          </a:p>
          <a:p>
            <a:pPr lvl="0" indent="-304800">
              <a:buSzPts val="1200"/>
              <a:buFont typeface="Roboto Condensed Light"/>
              <a:buAutoNum type="arabicPeriod"/>
            </a:pPr>
            <a:r>
              <a:rPr lang="en" b="1" dirty="0">
                <a:solidFill>
                  <a:srgbClr val="434343"/>
                </a:solidFill>
              </a:rPr>
              <a:t>Resultats</a:t>
            </a:r>
          </a:p>
          <a:p>
            <a:pPr lvl="0" indent="-304800">
              <a:buSzPts val="1200"/>
              <a:buFont typeface="Roboto Condensed Light"/>
              <a:buAutoNum type="arabicPeriod"/>
            </a:pPr>
            <a:endParaRPr lang="en" b="1" dirty="0">
              <a:solidFill>
                <a:srgbClr val="434343"/>
              </a:solidFill>
            </a:endParaRPr>
          </a:p>
          <a:p>
            <a:pPr lvl="0" indent="-304800">
              <a:buSzPts val="1200"/>
              <a:buFont typeface="Roboto Condensed Light"/>
              <a:buAutoNum type="arabicPeriod"/>
            </a:pPr>
            <a:r>
              <a:rPr lang="en" b="1" dirty="0">
                <a:solidFill>
                  <a:srgbClr val="434343"/>
                </a:solidFill>
              </a:rPr>
              <a:t>Pespectives</a:t>
            </a:r>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lvl="1">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Résultat</a:t>
            </a:r>
          </a:p>
          <a:p>
            <a:pPr lvl="1">
              <a:spcBef>
                <a:spcPts val="0"/>
              </a:spcBef>
              <a:buFont typeface="Roboto Condensed Light"/>
              <a:buAutoNum type="arabicPeriod"/>
            </a:pPr>
            <a:r>
              <a:rPr lang="en" dirty="0">
                <a:solidFill>
                  <a:srgbClr val="434343"/>
                </a:solidFill>
              </a:rPr>
              <a:t>A </a:t>
            </a:r>
            <a:r>
              <a:rPr lang="en" b="1" dirty="0">
                <a:solidFill>
                  <a:srgbClr val="434343"/>
                </a:solidFill>
                <a:uFill>
                  <a:noFill/>
                </a:uFill>
                <a:latin typeface="Roboto Condensed"/>
                <a:ea typeface="Roboto Condensed"/>
                <a:cs typeface="Roboto Condensed"/>
                <a:sym typeface="Roboto Condensed"/>
                <a:hlinkClick r:id="rId3" action="ppaction://hlinksldjump">
                  <a:extLst>
                    <a:ext uri="{A12FA001-AC4F-418D-AE19-62706E023703}">
                      <ahyp:hlinkClr xmlns:ahyp="http://schemas.microsoft.com/office/drawing/2018/hyperlinkcolor" val="tx"/>
                    </a:ext>
                  </a:extLst>
                </a:hlinkClick>
              </a:rPr>
              <a:t>resources</a:t>
            </a:r>
            <a:r>
              <a:rPr lang="en" dirty="0">
                <a:solidFill>
                  <a:srgbClr val="434343"/>
                </a:solidFill>
                <a:uFill>
                  <a:noFill/>
                </a:uFill>
                <a:hlinkClick r:id="rId3" action="ppaction://hlinksldjump">
                  <a:extLst>
                    <a:ext uri="{A12FA001-AC4F-418D-AE19-62706E023703}">
                      <ahyp:hlinkClr xmlns:ahyp="http://schemas.microsoft.com/office/drawing/2018/hyperlinkcolor" val="tx"/>
                    </a:ext>
                  </a:extLst>
                </a:hlinkClick>
              </a:rPr>
              <a:t> </a:t>
            </a:r>
            <a:r>
              <a:rPr lang="en" dirty="0">
                <a:solidFill>
                  <a:srgbClr val="434343"/>
                </a:solidFill>
              </a:rPr>
              <a:t>slide, where you’ll find links to all the elements used in the template.</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uFill>
                  <a:noFill/>
                </a:uFill>
                <a:latin typeface="Roboto Condensed"/>
                <a:ea typeface="Roboto Condensed"/>
                <a:cs typeface="Roboto Condensed"/>
                <a:sym typeface="Roboto Condensed"/>
                <a:hlinkClick r:id="rId4" action="ppaction://hlinksldjump">
                  <a:extLst>
                    <a:ext uri="{A12FA001-AC4F-418D-AE19-62706E023703}">
                      <ahyp:hlinkClr xmlns:ahyp="http://schemas.microsoft.com/office/drawing/2018/hyperlinkcolor" val="tx"/>
                    </a:ext>
                  </a:extLst>
                </a:hlinkClick>
              </a:rPr>
              <a:t>Instructions for use</a:t>
            </a:r>
            <a:r>
              <a:rPr lang="en" dirty="0">
                <a:solidFill>
                  <a:srgbClr val="434343"/>
                </a:solidFill>
              </a:rPr>
              <a:t>.</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Final slides with: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The</a:t>
            </a:r>
            <a:r>
              <a:rPr lang="en" dirty="0">
                <a:solidFill>
                  <a:srgbClr val="434343"/>
                </a:solidFill>
                <a:uFill>
                  <a:noFill/>
                </a:uFill>
                <a:hlinkClick r:id="rId5" action="ppaction://hlinksldjump">
                  <a:extLst>
                    <a:ext uri="{A12FA001-AC4F-418D-AE19-62706E023703}">
                      <ahyp:hlinkClr xmlns:ahyp="http://schemas.microsoft.com/office/drawing/2018/hyperlinkcolor" val="tx"/>
                    </a:ext>
                  </a:extLst>
                </a:hlinkClick>
              </a:rPr>
              <a:t> </a:t>
            </a:r>
            <a:r>
              <a:rPr lang="en" b="1" dirty="0">
                <a:solidFill>
                  <a:srgbClr val="434343"/>
                </a:solidFill>
                <a:uFill>
                  <a:noFill/>
                </a:uFill>
                <a:latin typeface="Roboto Condensed"/>
                <a:ea typeface="Roboto Condensed"/>
                <a:cs typeface="Roboto Condensed"/>
                <a:sym typeface="Roboto Condensed"/>
                <a:hlinkClick r:id="rId5" action="ppaction://hlinksldjump">
                  <a:extLst>
                    <a:ext uri="{A12FA001-AC4F-418D-AE19-62706E023703}">
                      <ahyp:hlinkClr xmlns:ahyp="http://schemas.microsoft.com/office/drawing/2018/hyperlinkcolor" val="tx"/>
                    </a:ext>
                  </a:extLst>
                </a:hlinkClick>
              </a:rPr>
              <a:t>fonts and colors</a:t>
            </a:r>
            <a:r>
              <a:rPr lang="en" dirty="0">
                <a:solidFill>
                  <a:srgbClr val="434343"/>
                </a:solidFill>
              </a:rPr>
              <a:t> used in the template.</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A selection of </a:t>
            </a:r>
            <a:r>
              <a:rPr lang="en" b="1" dirty="0">
                <a:solidFill>
                  <a:srgbClr val="434343"/>
                </a:solidFill>
                <a:uFill>
                  <a:noFill/>
                </a:uFill>
                <a:latin typeface="Roboto Condensed"/>
                <a:ea typeface="Roboto Condensed"/>
                <a:cs typeface="Roboto Condensed"/>
                <a:sym typeface="Roboto Condensed"/>
                <a:hlinkClick r:id="rId6" action="ppaction://hlinksldjump">
                  <a:extLst>
                    <a:ext uri="{A12FA001-AC4F-418D-AE19-62706E023703}">
                      <ahyp:hlinkClr xmlns:ahyp="http://schemas.microsoft.com/office/drawing/2018/hyperlinkcolor" val="tx"/>
                    </a:ext>
                  </a:extLst>
                </a:hlinkClick>
              </a:rPr>
              <a:t>illustrations</a:t>
            </a:r>
            <a:r>
              <a:rPr lang="en" dirty="0">
                <a:solidFill>
                  <a:srgbClr val="434343"/>
                </a:solidFill>
              </a:rPr>
              <a:t>. You can also customize and animate them as you wish with the online editor. Visit </a:t>
            </a:r>
            <a:r>
              <a:rPr lang="en" dirty="0">
                <a:solidFill>
                  <a:srgbClr val="434343"/>
                </a:solidFill>
                <a:uFill>
                  <a:noFill/>
                </a:uFill>
                <a:hlinkClick r:id="rId7">
                  <a:extLst>
                    <a:ext uri="{A12FA001-AC4F-418D-AE19-62706E023703}">
                      <ahyp:hlinkClr xmlns:ahyp="http://schemas.microsoft.com/office/drawing/2018/hyperlinkcolor" val="tx"/>
                    </a:ext>
                  </a:extLst>
                </a:hlinkClick>
              </a:rPr>
              <a:t>Stories by Freepik</a:t>
            </a:r>
            <a:r>
              <a:rPr lang="en" dirty="0">
                <a:solidFill>
                  <a:srgbClr val="434343"/>
                </a:solidFill>
              </a:rPr>
              <a:t> to find more.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More</a:t>
            </a:r>
            <a:r>
              <a:rPr lang="en" b="1" dirty="0">
                <a:solidFill>
                  <a:srgbClr val="434343"/>
                </a:solidFill>
                <a:uFill>
                  <a:noFill/>
                </a:uFill>
                <a:latin typeface="Roboto Condensed"/>
                <a:ea typeface="Roboto Condensed"/>
                <a:cs typeface="Roboto Condensed"/>
                <a:sym typeface="Roboto Condensed"/>
                <a:hlinkClick r:id="rId8" action="ppaction://hlinksldjump">
                  <a:extLst>
                    <a:ext uri="{A12FA001-AC4F-418D-AE19-62706E023703}">
                      <ahyp:hlinkClr xmlns:ahyp="http://schemas.microsoft.com/office/drawing/2018/hyperlinkcolor" val="tx"/>
                    </a:ext>
                  </a:extLst>
                </a:hlinkClick>
              </a:rPr>
              <a:t> infographic resources</a:t>
            </a:r>
            <a:r>
              <a:rPr lang="en" dirty="0">
                <a:solidFill>
                  <a:srgbClr val="434343"/>
                </a:solidFill>
              </a:rPr>
              <a:t>, whose size and color can be edited.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Sets of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customizable icons</a:t>
            </a:r>
            <a:r>
              <a:rPr lang="en" dirty="0">
                <a:solidFill>
                  <a:srgbClr val="434343"/>
                </a:solidFill>
              </a:rPr>
              <a:t> of the following themes: general, business, avatar, creative process, education, help &amp; support, medical, nature, performing arts, SEO &amp; marketing, and teamwork</a:t>
            </a:r>
            <a:endParaRPr dirty="0">
              <a:solidFill>
                <a:srgbClr val="434343"/>
              </a:solidFill>
            </a:endParaRPr>
          </a:p>
        </p:txBody>
      </p:sp>
      <p:sp>
        <p:nvSpPr>
          <p:cNvPr id="159" name="Google Shape;159;p34"/>
          <p:cNvSpPr txBox="1">
            <a:spLocks noGrp="1"/>
          </p:cNvSpPr>
          <p:nvPr>
            <p:ph type="ctrTitle"/>
          </p:nvPr>
        </p:nvSpPr>
        <p:spPr>
          <a:xfrm>
            <a:off x="1964851" y="149650"/>
            <a:ext cx="5214300" cy="555200"/>
          </a:xfrm>
          <a:prstGeom prst="rect">
            <a:avLst/>
          </a:prstGeom>
        </p:spPr>
        <p:txBody>
          <a:bodyPr spcFirstLastPara="1" wrap="square" lIns="91425" tIns="91425" rIns="91425" bIns="91425" anchor="t" anchorCtr="0">
            <a:noAutofit/>
          </a:bodyPr>
          <a:lstStyle/>
          <a:p>
            <a:pPr lvl="0"/>
            <a:r>
              <a:rPr lang="en" dirty="0"/>
              <a:t>TABLE OF CONTENTS (</a:t>
            </a:r>
            <a:r>
              <a:rPr lang="en" sz="1000" dirty="0">
                <a:solidFill>
                  <a:srgbClr val="0070C0"/>
                </a:solidFill>
              </a:rPr>
              <a:t>version détaillée, pour nous</a:t>
            </a:r>
            <a:r>
              <a:rPr lang="en" dirty="0"/>
              <a: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192526" y="1700579"/>
            <a:ext cx="1718526" cy="1077218"/>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674384"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674384"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663762"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120703" y="224625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81" name="Rectangle avec coins rognés en diagonale 80"/>
          <p:cNvSpPr/>
          <p:nvPr/>
        </p:nvSpPr>
        <p:spPr>
          <a:xfrm>
            <a:off x="6662449"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66745" y="2797461"/>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0,835</a:t>
            </a:r>
          </a:p>
          <a:p>
            <a:r>
              <a:rPr lang="fr-FR" sz="1600" dirty="0">
                <a:solidFill>
                  <a:srgbClr val="434343"/>
                </a:solidFill>
                <a:uFill>
                  <a:noFill/>
                </a:uFill>
                <a:latin typeface="Roboto Condensed Light"/>
                <a:ea typeface="Roboto Condensed Light"/>
                <a:cs typeface="Roboto Condensed Light"/>
                <a:sym typeface="Roboto Condensed Light"/>
              </a:rPr>
              <a:t>Roc AUC = 0,876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a:p>
        </p:txBody>
      </p:sp>
    </p:spTree>
    <p:extLst>
      <p:ext uri="{BB962C8B-B14F-4D97-AF65-F5344CB8AC3E}">
        <p14:creationId xmlns:p14="http://schemas.microsoft.com/office/powerpoint/2010/main" val="1781300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60960" y="2374265"/>
            <a:ext cx="3368329"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077218"/>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0,885</a:t>
            </a: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a:solidFill>
                  <a:srgbClr val="C00000"/>
                </a:solidFill>
                <a:uFill>
                  <a:noFill/>
                </a:uFill>
                <a:latin typeface="Roboto Condensed Light"/>
                <a:ea typeface="Roboto Condensed Light"/>
                <a:cs typeface="Roboto Condensed Light"/>
                <a:sym typeface="Roboto Condensed Light"/>
              </a:rPr>
              <a:t>KNN+Spline</a:t>
            </a:r>
            <a:endParaRPr lang="fr-FR" sz="1600" b="1" dirty="0">
              <a:solidFill>
                <a:srgbClr val="C00000"/>
              </a:solidFill>
              <a:uFill>
                <a:noFill/>
              </a:uFill>
              <a:latin typeface="Roboto Condensed Light"/>
              <a:ea typeface="Roboto Condensed Light"/>
              <a:cs typeface="Roboto Condensed Light"/>
              <a:sym typeface="Roboto Condensed Light"/>
            </a:endParaRP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la partie Test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1420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31563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here the subtitle if you need it</a:t>
            </a:r>
          </a:p>
          <a:p>
            <a:pPr marL="0" lvl="0" indent="0" algn="l" rtl="0">
              <a:spcBef>
                <a:spcPts val="0"/>
              </a:spcBef>
              <a:spcAft>
                <a:spcPts val="0"/>
              </a:spcAft>
              <a:buNone/>
            </a:pPr>
            <a:r>
              <a:rPr lang="en" b="1" dirty="0">
                <a:solidFill>
                  <a:srgbClr val="0070C0"/>
                </a:solidFill>
              </a:rPr>
              <a:t>A toi de jouer Patice</a:t>
            </a:r>
            <a:endParaRPr b="1" dirty="0">
              <a:solidFill>
                <a:srgbClr val="0070C0"/>
              </a:solidFill>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Gestion des secours</a:t>
            </a:r>
            <a:endParaRPr dirty="0">
              <a:solidFill>
                <a:srgbClr val="434343"/>
              </a:solidFill>
            </a:endParaRPr>
          </a:p>
          <a:p>
            <a:pPr lvl="0" indent="-298450">
              <a:spcBef>
                <a:spcPts val="300"/>
              </a:spcBef>
              <a:buSzPts val="1100"/>
            </a:pPr>
            <a:r>
              <a:rPr lang="fr-FR" sz="1100" dirty="0">
                <a:solidFill>
                  <a:schemeClr val="bg1">
                    <a:lumMod val="50000"/>
                  </a:schemeClr>
                </a:solidFill>
                <a:uFill>
                  <a:noFill/>
                </a:uFill>
              </a:rPr>
              <a:t>Dimensionnement des secours suivant les périodes à forts taux accidents</a:t>
            </a:r>
            <a:endParaRPr sz="1100" dirty="0">
              <a:solidFill>
                <a:schemeClr val="bg1">
                  <a:lumMod val="50000"/>
                </a:schemeClr>
              </a:solidFill>
            </a:endParaRPr>
          </a:p>
          <a:p>
            <a:pPr marL="457200" lvl="0" indent="-298450" algn="l" rtl="0">
              <a:spcBef>
                <a:spcPts val="0"/>
              </a:spcBef>
              <a:spcAft>
                <a:spcPts val="0"/>
              </a:spcAft>
              <a:buSzPts val="1100"/>
              <a:buChar char="■"/>
            </a:pPr>
            <a:r>
              <a:rPr lang="en-US" sz="1100" dirty="0" err="1">
                <a:solidFill>
                  <a:schemeClr val="bg1">
                    <a:lumMod val="50000"/>
                  </a:schemeClr>
                </a:solidFill>
                <a:uFill>
                  <a:noFill/>
                </a:uFill>
              </a:rPr>
              <a:t>Zonnage</a:t>
            </a:r>
            <a:r>
              <a:rPr lang="en-US" sz="1100" dirty="0">
                <a:solidFill>
                  <a:schemeClr val="bg1">
                    <a:lumMod val="50000"/>
                  </a:schemeClr>
                </a:solidFill>
                <a:uFill>
                  <a:noFill/>
                </a:uFill>
              </a:rPr>
              <a:t> des </a:t>
            </a:r>
            <a:r>
              <a:rPr lang="en-US" sz="1100" dirty="0" err="1">
                <a:solidFill>
                  <a:schemeClr val="bg1">
                    <a:lumMod val="50000"/>
                  </a:schemeClr>
                </a:solidFill>
                <a:uFill>
                  <a:noFill/>
                </a:uFill>
              </a:rPr>
              <a:t>équipes</a:t>
            </a:r>
            <a:r>
              <a:rPr lang="en-US" sz="1100" dirty="0">
                <a:solidFill>
                  <a:schemeClr val="bg1">
                    <a:lumMod val="50000"/>
                  </a:schemeClr>
                </a:solidFill>
                <a:uFill>
                  <a:noFill/>
                </a:uFill>
              </a:rPr>
              <a:t> </a:t>
            </a:r>
            <a:r>
              <a:rPr lang="en-US" sz="1100" dirty="0" err="1">
                <a:solidFill>
                  <a:schemeClr val="bg1">
                    <a:lumMod val="50000"/>
                  </a:schemeClr>
                </a:solidFill>
                <a:uFill>
                  <a:noFill/>
                </a:uFill>
              </a:rPr>
              <a:t>d’intervention</a:t>
            </a:r>
            <a:r>
              <a:rPr lang="en-US" sz="1100" dirty="0">
                <a:solidFill>
                  <a:schemeClr val="bg1">
                    <a:lumMod val="50000"/>
                  </a:schemeClr>
                </a:solidFill>
                <a:uFill>
                  <a:noFill/>
                </a:uFill>
              </a:rPr>
              <a:t> </a:t>
            </a:r>
            <a:r>
              <a:rPr lang="en-US" sz="1100" dirty="0" err="1">
                <a:solidFill>
                  <a:schemeClr val="bg1">
                    <a:lumMod val="50000"/>
                  </a:schemeClr>
                </a:solidFill>
                <a:uFill>
                  <a:noFill/>
                </a:uFill>
              </a:rPr>
              <a:t>suivant</a:t>
            </a:r>
            <a:r>
              <a:rPr lang="en-US" sz="1100" dirty="0">
                <a:solidFill>
                  <a:schemeClr val="bg1">
                    <a:lumMod val="50000"/>
                  </a:schemeClr>
                </a:solidFill>
                <a:uFill>
                  <a:noFill/>
                </a:uFill>
              </a:rPr>
              <a:t> les concentration </a:t>
            </a:r>
            <a:endParaRPr lang="en-US" sz="1100" dirty="0">
              <a:solidFill>
                <a:schemeClr val="bg1">
                  <a:lumMod val="50000"/>
                </a:schemeClr>
              </a:solidFill>
            </a:endParaRP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lvl="0" indent="-298450">
              <a:spcBef>
                <a:spcPts val="300"/>
              </a:spcBef>
              <a:buSzPts val="1100"/>
            </a:pPr>
            <a:r>
              <a:rPr lang="fr-FR" sz="1100" dirty="0"/>
              <a:t>Modification des zones à forts risque</a:t>
            </a:r>
            <a:endParaRPr sz="1100"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marL="457200" lvl="0" indent="-298450" algn="l" rtl="0">
              <a:spcBef>
                <a:spcPts val="300"/>
              </a:spcBef>
              <a:spcAft>
                <a:spcPts val="0"/>
              </a:spcAft>
              <a:buSzPts val="1100"/>
              <a:buChar char="■"/>
            </a:pPr>
            <a:r>
              <a:rPr lang="en-US" sz="1100" dirty="0" err="1">
                <a:uFill>
                  <a:noFill/>
                </a:uFill>
              </a:rPr>
              <a:t>Controle</a:t>
            </a:r>
            <a:r>
              <a:rPr lang="en-US" sz="1100" dirty="0">
                <a:uFill>
                  <a:noFill/>
                </a:uFill>
              </a:rPr>
              <a:t> des zones </a:t>
            </a:r>
            <a:r>
              <a:rPr lang="en-US" sz="1100" dirty="0" err="1">
                <a:uFill>
                  <a:noFill/>
                </a:uFill>
              </a:rPr>
              <a:t>dangereuses</a:t>
            </a:r>
            <a:r>
              <a:rPr lang="en-US" sz="1100" dirty="0">
                <a:uFill>
                  <a:noFill/>
                </a:uFill>
              </a:rPr>
              <a:t> </a:t>
            </a:r>
            <a:r>
              <a:rPr lang="en-US" sz="1100" dirty="0" err="1">
                <a:uFill>
                  <a:noFill/>
                </a:uFill>
              </a:rPr>
              <a:t>ou</a:t>
            </a:r>
            <a:r>
              <a:rPr lang="en-US" sz="1100" dirty="0">
                <a:uFill>
                  <a:noFill/>
                </a:uFill>
              </a:rPr>
              <a:t> </a:t>
            </a:r>
            <a:r>
              <a:rPr lang="en-US" sz="1100" dirty="0" err="1">
                <a:uFill>
                  <a:noFill/>
                </a:uFill>
              </a:rPr>
              <a:t>ayant</a:t>
            </a:r>
            <a:r>
              <a:rPr lang="en-US" sz="1100" dirty="0">
                <a:uFill>
                  <a:noFill/>
                </a:uFill>
              </a:rPr>
              <a:t> un impact plus important </a:t>
            </a:r>
            <a:r>
              <a:rPr lang="en-US" sz="1100" dirty="0" err="1">
                <a:uFill>
                  <a:noFill/>
                </a:uFill>
              </a:rPr>
              <a:t>en</a:t>
            </a:r>
            <a:r>
              <a:rPr lang="en-US" sz="1100" dirty="0">
                <a:uFill>
                  <a:noFill/>
                </a:uFill>
              </a:rPr>
              <a:t> </a:t>
            </a:r>
            <a:r>
              <a:rPr lang="en-US" sz="1100" dirty="0" err="1">
                <a:uFill>
                  <a:noFill/>
                </a:uFill>
              </a:rPr>
              <a:t>cas</a:t>
            </a:r>
            <a:r>
              <a:rPr lang="en-US" sz="1100" dirty="0">
                <a:uFill>
                  <a:noFill/>
                </a:uFill>
              </a:rPr>
              <a:t> </a:t>
            </a:r>
            <a:r>
              <a:rPr lang="en-US" sz="1100" dirty="0" err="1">
                <a:uFill>
                  <a:noFill/>
                </a:uFill>
              </a:rPr>
              <a:t>d’accident</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Ciblage</a:t>
            </a:r>
            <a:r>
              <a:rPr lang="en-US" sz="1100" dirty="0">
                <a:uFill>
                  <a:noFill/>
                </a:uFill>
              </a:rPr>
              <a:t> des </a:t>
            </a:r>
            <a:r>
              <a:rPr lang="fr-FR" sz="1100" dirty="0">
                <a:uFill>
                  <a:noFill/>
                </a:uFill>
              </a:rPr>
              <a:t>classes d'âge en </a:t>
            </a:r>
            <a:r>
              <a:rPr lang="fr-FR" sz="1100" dirty="0" err="1">
                <a:uFill>
                  <a:noFill/>
                </a:uFill>
              </a:rPr>
              <a:t>sur-risque</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Sensibilisation</a:t>
            </a:r>
            <a:r>
              <a:rPr lang="en-US" sz="1100" dirty="0">
                <a:uFill>
                  <a:noFill/>
                </a:uFill>
              </a:rPr>
              <a:t> </a:t>
            </a:r>
            <a:r>
              <a:rPr lang="en-US" sz="1100" dirty="0" err="1">
                <a:uFill>
                  <a:noFill/>
                </a:uFill>
              </a:rPr>
              <a:t>suivant</a:t>
            </a:r>
            <a:r>
              <a:rPr lang="en-US" sz="1100" dirty="0">
                <a:uFill>
                  <a:noFill/>
                </a:uFill>
              </a:rPr>
              <a:t> </a:t>
            </a:r>
            <a:r>
              <a:rPr lang="en-US" sz="1100" dirty="0" err="1">
                <a:uFill>
                  <a:noFill/>
                </a:uFill>
              </a:rPr>
              <a:t>l’age</a:t>
            </a:r>
            <a:r>
              <a:rPr lang="en-US" sz="1100" dirty="0">
                <a:uFill>
                  <a:noFill/>
                </a:uFill>
              </a:rPr>
              <a:t> (adaptations des </a:t>
            </a:r>
            <a:r>
              <a:rPr lang="en-US" sz="1100" dirty="0" err="1">
                <a:uFill>
                  <a:noFill/>
                </a:uFill>
              </a:rPr>
              <a:t>médias</a:t>
            </a:r>
            <a:r>
              <a:rPr lang="en-US" sz="1100" dirty="0">
                <a:uFill>
                  <a:noFill/>
                </a:uFill>
              </a:rPr>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sz="1100" b="1" dirty="0">
                <a:solidFill>
                  <a:srgbClr val="434343"/>
                </a:solidFill>
                <a:latin typeface="Exo 2"/>
                <a:ea typeface="Exo 2"/>
                <a:cs typeface="Exo 2"/>
                <a:sym typeface="Exo 2"/>
              </a:rPr>
              <a:t>Voitures / villes autonomes</a:t>
            </a:r>
          </a:p>
          <a:p>
            <a:pPr marL="457200" lvl="0" indent="-298450" algn="l" rtl="0">
              <a:spcBef>
                <a:spcPts val="300"/>
              </a:spcBef>
              <a:spcAft>
                <a:spcPts val="0"/>
              </a:spcAft>
              <a:buSzPts val="1100"/>
              <a:buChar char="■"/>
            </a:pPr>
            <a:r>
              <a:rPr lang="en-US" sz="1100" dirty="0">
                <a:uFill>
                  <a:noFill/>
                </a:uFill>
              </a:rPr>
              <a:t>Transition et cohabitation voiture </a:t>
            </a:r>
            <a:r>
              <a:rPr lang="en-US" sz="1100" dirty="0" err="1">
                <a:uFill>
                  <a:noFill/>
                </a:uFill>
              </a:rPr>
              <a:t>autonomes</a:t>
            </a:r>
            <a:endParaRPr lang="en-US" sz="1100" dirty="0">
              <a:uFill>
                <a:noFill/>
              </a:uFill>
            </a:endParaRPr>
          </a:p>
          <a:p>
            <a:pPr marL="457200" lvl="0" indent="-298450" algn="l" rtl="0">
              <a:spcBef>
                <a:spcPts val="300"/>
              </a:spcBef>
              <a:spcAft>
                <a:spcPts val="0"/>
              </a:spcAft>
              <a:buSzPts val="1100"/>
              <a:buChar char="■"/>
            </a:pPr>
            <a:endParaRPr lang="en-US" sz="1100" dirty="0"/>
          </a:p>
        </p:txBody>
      </p:sp>
      <p:sp>
        <p:nvSpPr>
          <p:cNvPr id="3" name="Sous-titre 2">
            <a:extLst>
              <a:ext uri="{FF2B5EF4-FFF2-40B4-BE49-F238E27FC236}">
                <a16:creationId xmlns:a16="http://schemas.microsoft.com/office/drawing/2014/main" id="{F9D58711-ACC3-4FFA-9E7C-51D6D0F0249A}"/>
              </a:ext>
            </a:extLst>
          </p:cNvPr>
          <p:cNvSpPr>
            <a:spLocks noGrp="1"/>
          </p:cNvSpPr>
          <p:nvPr>
            <p:ph type="subTitle" idx="3"/>
          </p:nvPr>
        </p:nvSpPr>
        <p:spPr/>
        <p:txBody>
          <a:bodyPr/>
          <a:lstStyle/>
          <a:p>
            <a:endParaRPr lang="fr-FR"/>
          </a:p>
        </p:txBody>
      </p:sp>
    </p:spTree>
    <p:extLst>
      <p:ext uri="{BB962C8B-B14F-4D97-AF65-F5344CB8AC3E}">
        <p14:creationId xmlns:p14="http://schemas.microsoft.com/office/powerpoint/2010/main" val="2668266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dirty="0">
                <a:solidFill>
                  <a:srgbClr val="434343"/>
                </a:solidFill>
                <a:latin typeface="Roboto Condensed Light"/>
                <a:ea typeface="Roboto Condensed Light"/>
                <a:cs typeface="Roboto Condensed Light"/>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sz="1200" b="1" dirty="0">
                <a:solidFill>
                  <a:srgbClr val="434343"/>
                </a:solidFill>
                <a:latin typeface="Roboto Condensed Light"/>
                <a:ea typeface="Roboto Condensed Light"/>
                <a:cs typeface="Roboto Condensed Light"/>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err="1">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sz="1200" b="1" dirty="0">
                <a:solidFill>
                  <a:srgbClr val="434343"/>
                </a:solidFill>
                <a:latin typeface="Roboto Condensed Light"/>
                <a:ea typeface="Roboto Condensed Light"/>
                <a:cs typeface="Roboto Condensed Light"/>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err="1">
                <a:solidFill>
                  <a:srgbClr val="434343"/>
                </a:solidFill>
                <a:latin typeface="Roboto Condensed Light"/>
                <a:ea typeface="Roboto Condensed Light"/>
                <a:cs typeface="Roboto Condensed Light"/>
                <a:sym typeface="Roboto Condensed Light"/>
              </a:rPr>
              <a:t>easygoing</a:t>
            </a:r>
            <a:r>
              <a:rPr lang="fr-FR" sz="1200" dirty="0">
                <a:solidFill>
                  <a:srgbClr val="434343"/>
                </a:solidFill>
                <a:latin typeface="Roboto Condensed Light"/>
                <a:ea typeface="Roboto Condensed Light"/>
                <a:cs typeface="Roboto Condensed Light"/>
                <a:sym typeface="Roboto Condensed Light"/>
              </a:rPr>
              <a:t> </a:t>
            </a:r>
            <a:r>
              <a:rPr lang="fr-FR" sz="1200" dirty="0" err="1">
                <a:solidFill>
                  <a:srgbClr val="434343"/>
                </a:solidFill>
                <a:latin typeface="Roboto Condensed Light"/>
                <a:ea typeface="Roboto Condensed Light"/>
                <a:cs typeface="Roboto Condensed Light"/>
                <a:sym typeface="Roboto Condensed Light"/>
              </a:rPr>
              <a:t>atmosphere</a:t>
            </a:r>
            <a:endParaRPr sz="1200" dirty="0">
              <a:solidFill>
                <a:srgbClr val="434343"/>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00"/>
                                        <p:tgtEl>
                                          <p:spTgt spid="37"/>
                                        </p:tgtEl>
                                      </p:cBhvr>
                                    </p:animEffect>
                                  </p:childTnLst>
                                </p:cTn>
                              </p:par>
                              <p:par>
                                <p:cTn id="12" presetID="10" presetClass="entr" presetSubtype="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100"/>
                                        <p:tgtEl>
                                          <p:spTgt spid="40"/>
                                        </p:tgtEl>
                                      </p:cBhvr>
                                    </p:animEffect>
                                  </p:childTnLst>
                                </p:cTn>
                              </p:par>
                              <p:par>
                                <p:cTn id="15" presetID="1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9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a:t>Data pre-processing</a:t>
            </a:r>
            <a:endParaRPr dirty="0"/>
          </a:p>
        </p:txBody>
      </p:sp>
      <p:sp>
        <p:nvSpPr>
          <p:cNvPr id="258" name="Google Shape;258;p41"/>
          <p:cNvSpPr txBox="1"/>
          <p:nvPr/>
        </p:nvSpPr>
        <p:spPr>
          <a:xfrm>
            <a:off x="5403775" y="2130875"/>
            <a:ext cx="2799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a:t>
            </a:r>
            <a:endParaRPr>
              <a:latin typeface="Roboto Condensed Light"/>
              <a:ea typeface="Roboto Condensed Light"/>
              <a:cs typeface="Roboto Condensed Light"/>
              <a:sym typeface="Roboto Condensed Light"/>
            </a:endParaRPr>
          </a:p>
        </p:txBody>
      </p:sp>
      <p:sp>
        <p:nvSpPr>
          <p:cNvPr id="259" name="Google Shape;259;p41"/>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rgbClr val="434343"/>
                </a:solidFill>
                <a:latin typeface="Exo 2"/>
                <a:ea typeface="Exo 2"/>
                <a:cs typeface="Exo 2"/>
                <a:sym typeface="Exo 2"/>
              </a:rPr>
              <a:t>VENUS</a:t>
            </a:r>
            <a:endParaRPr sz="2000" b="1">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2" name="Google Shape;262;p41"/>
          <p:cNvSpPr/>
          <p:nvPr/>
        </p:nvSpPr>
        <p:spPr>
          <a:xfrm>
            <a:off x="720000" y="1259450"/>
            <a:ext cx="4455600" cy="30024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1000">
              <a:solidFill>
                <a:srgbClr val="434343"/>
              </a:solidFill>
              <a:latin typeface="Roboto Condensed Light"/>
              <a:ea typeface="Roboto Condensed Light"/>
              <a:cs typeface="Roboto Condensed Light"/>
              <a:sym typeface="Roboto Condensed Light"/>
            </a:endParaRPr>
          </a:p>
        </p:txBody>
      </p:sp>
      <p:pic>
        <p:nvPicPr>
          <p:cNvPr id="264" name="Google Shape;264;p41" title="Gráfico">
            <a:hlinkClick r:id="rId3"/>
          </p:cNvPr>
          <p:cNvPicPr preferRelativeResize="0"/>
          <p:nvPr/>
        </p:nvPicPr>
        <p:blipFill rotWithShape="1">
          <a:blip r:embed="rId4">
            <a:alphaModFix/>
          </a:blip>
          <a:srcRect l="4266" t="16254" r="5538"/>
          <a:stretch/>
        </p:blipFill>
        <p:spPr>
          <a:xfrm>
            <a:off x="879900" y="1875875"/>
            <a:ext cx="4028525" cy="2432426"/>
          </a:xfrm>
          <a:prstGeom prst="rect">
            <a:avLst/>
          </a:prstGeom>
          <a:noFill/>
          <a:ln>
            <a:noFill/>
          </a:ln>
        </p:spPr>
      </p:pic>
      <p:sp>
        <p:nvSpPr>
          <p:cNvPr id="265" name="Google Shape;265;p41"/>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MARS</a:t>
            </a:r>
            <a:endParaRPr sz="900">
              <a:solidFill>
                <a:srgbClr val="FFFFFF"/>
              </a:solidFill>
              <a:latin typeface="Roboto Condensed Light"/>
              <a:ea typeface="Roboto Condensed Light"/>
              <a:cs typeface="Roboto Condensed Light"/>
              <a:sym typeface="Roboto Condensed Light"/>
            </a:endParaRPr>
          </a:p>
        </p:txBody>
      </p:sp>
      <p:sp>
        <p:nvSpPr>
          <p:cNvPr id="266" name="Google Shape;266;p41"/>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MERCURY</a:t>
            </a:r>
            <a:endParaRPr sz="900">
              <a:solidFill>
                <a:srgbClr val="FFFFFF"/>
              </a:solidFill>
              <a:latin typeface="Roboto Condensed Light"/>
              <a:ea typeface="Roboto Condensed Light"/>
              <a:cs typeface="Roboto Condensed Light"/>
              <a:sym typeface="Roboto Condensed Light"/>
            </a:endParaRPr>
          </a:p>
        </p:txBody>
      </p:sp>
      <p:sp>
        <p:nvSpPr>
          <p:cNvPr id="267" name="Google Shape;267;p41"/>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VENUS</a:t>
            </a:r>
            <a:endParaRPr sz="900">
              <a:solidFill>
                <a:srgbClr val="FFFFFF"/>
              </a:solidFill>
              <a:latin typeface="Roboto Condensed Light"/>
              <a:ea typeface="Roboto Condensed Light"/>
              <a:cs typeface="Roboto Condensed Light"/>
              <a:sym typeface="Roboto Condensed Light"/>
            </a:endParaRPr>
          </a:p>
        </p:txBody>
      </p:sp>
      <p:sp>
        <p:nvSpPr>
          <p:cNvPr id="268" name="Google Shape;268;p41"/>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JUPITER</a:t>
            </a:r>
            <a:endParaRPr sz="900">
              <a:solidFill>
                <a:srgbClr val="FFFFFF"/>
              </a:solidFill>
              <a:latin typeface="Roboto Condensed Light"/>
              <a:ea typeface="Roboto Condensed Light"/>
              <a:cs typeface="Roboto Condensed Light"/>
              <a:sym typeface="Roboto Condensed Light"/>
            </a:endParaRPr>
          </a:p>
        </p:txBody>
      </p:sp>
      <p:sp>
        <p:nvSpPr>
          <p:cNvPr id="269" name="Google Shape;269;p41"/>
          <p:cNvSpPr/>
          <p:nvPr/>
        </p:nvSpPr>
        <p:spPr>
          <a:xfrm>
            <a:off x="1120550" y="1460525"/>
            <a:ext cx="174300" cy="174300"/>
          </a:xfrm>
          <a:prstGeom prst="snip2DiagRect">
            <a:avLst>
              <a:gd name="adj1" fmla="val 0"/>
              <a:gd name="adj2"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1893271" y="1460526"/>
            <a:ext cx="174300" cy="174300"/>
          </a:xfrm>
          <a:prstGeom prst="snip2DiagRect">
            <a:avLst>
              <a:gd name="adj1" fmla="val 0"/>
              <a:gd name="adj2"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2830091" y="1460525"/>
            <a:ext cx="174300" cy="174300"/>
          </a:xfrm>
          <a:prstGeom prst="snip2DiagRect">
            <a:avLst>
              <a:gd name="adj1" fmla="val 0"/>
              <a:gd name="adj2" fmla="val 16667"/>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3666628" y="1460526"/>
            <a:ext cx="174300" cy="174300"/>
          </a:xfrm>
          <a:prstGeom prst="snip2DiagRect">
            <a:avLst>
              <a:gd name="adj1" fmla="val 0"/>
              <a:gd name="adj2"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07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
        <p:nvSpPr>
          <p:cNvPr id="287" name="Google Shape;287;p42"/>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88" name="Google Shape;288;p4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 clients last semester</a:t>
            </a:r>
            <a:endParaRPr/>
          </a:p>
        </p:txBody>
      </p:sp>
      <p:sp>
        <p:nvSpPr>
          <p:cNvPr id="289" name="Google Shape;289;p42"/>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90" name="Google Shape;290;p4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ongoing projects</a:t>
            </a:r>
            <a:endParaRPr/>
          </a:p>
        </p:txBody>
      </p:sp>
      <p:sp>
        <p:nvSpPr>
          <p:cNvPr id="291" name="Google Shape;291;p42"/>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employees last semester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 in the whole Solar System</a:t>
            </a:r>
            <a:endParaRPr/>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TABLE</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nvGraphicFramePr>
        <p:xfrm>
          <a:off x="1618875" y="1343925"/>
          <a:ext cx="5906250" cy="2793800"/>
        </p:xfrm>
        <a:graphic>
          <a:graphicData uri="http://schemas.openxmlformats.org/drawingml/2006/table">
            <a:tbl>
              <a:tblPr>
                <a:noFill/>
                <a:tableStyleId>{0B5B250E-6DCE-403B-A8DD-6D6FF60D9CEC}</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VENUS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MERCURY</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MARS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w="9525" cap="flat" cmpd="sng">
            <a:solidFill>
              <a:srgbClr val="FFFFFF"/>
            </a:solidFill>
            <a:prstDash val="solid"/>
            <a:round/>
            <a:headEnd type="none" w="med" len="med"/>
            <a:tailEnd type="none" w="med" len="med"/>
          </a:ln>
        </p:spPr>
      </p:cxnSp>
      <p:cxnSp>
        <p:nvCxnSpPr>
          <p:cNvPr id="471" name="Google Shape;471;p50"/>
          <p:cNvCxnSpPr/>
          <p:nvPr/>
        </p:nvCxnSpPr>
        <p:spPr>
          <a:xfrm rot="10800000">
            <a:off x="4389425" y="2962350"/>
            <a:ext cx="4747800" cy="0"/>
          </a:xfrm>
          <a:prstGeom prst="straightConnector1">
            <a:avLst/>
          </a:prstGeom>
          <a:noFill/>
          <a:ln w="9525" cap="flat" cmpd="sng">
            <a:solidFill>
              <a:srgbClr val="FFFFFF"/>
            </a:solidFill>
            <a:prstDash val="solid"/>
            <a:round/>
            <a:headEnd type="none" w="med" len="med"/>
            <a:tailEnd type="none" w="med" len="med"/>
          </a:ln>
        </p:spPr>
      </p:cxnSp>
      <p:sp>
        <p:nvSpPr>
          <p:cNvPr id="472" name="Google Shape;472;p5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451" name="Google Shape;451;p4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52" name="Google Shape;452;p4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54" name="Google Shape;454;p4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55" name="Google Shape;455;p4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57" name="Google Shape;457;p4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a:t>
            </a:r>
            <a:endParaRPr/>
          </a:p>
        </p:txBody>
      </p:sp>
      <p:sp>
        <p:nvSpPr>
          <p:cNvPr id="458" name="Google Shape;458;p4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pic>
        <p:nvPicPr>
          <p:cNvPr id="459" name="Google Shape;459;p49"/>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60" name="Google Shape;460;p49"/>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61" name="Google Shape;461;p49"/>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62" name="Google Shape;462;p49"/>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525" name="Google Shape;525;p53"/>
          <p:cNvGrpSpPr/>
          <p:nvPr/>
        </p:nvGrpSpPr>
        <p:grpSpPr>
          <a:xfrm>
            <a:off x="2133945" y="1299061"/>
            <a:ext cx="5009329" cy="3094349"/>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SEP 08</a:t>
            </a:r>
            <a:endParaRPr sz="1000" b="1">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OCT 16</a:t>
            </a:r>
            <a:endParaRPr sz="1000" b="1">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DEC 10</a:t>
            </a:r>
            <a:endParaRPr sz="1000" b="1">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solidFill>
                  <a:srgbClr val="434343"/>
                </a:solidFill>
                <a:latin typeface="Roboto Condensed Light"/>
                <a:ea typeface="Roboto Condensed Light"/>
                <a:cs typeface="Roboto Condensed Light"/>
                <a:sym typeface="Roboto Condensed Light"/>
              </a:rPr>
              <a:t>Jupiter is the biggest planet in our Solar System</a:t>
            </a:r>
            <a:endParaRPr sz="1200" dirty="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NOV 29</a:t>
            </a:r>
            <a:endParaRPr sz="1000" b="1">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53"/>
          <p:cNvGrpSpPr/>
          <p:nvPr/>
        </p:nvGrpSpPr>
        <p:grpSpPr>
          <a:xfrm>
            <a:off x="5064800" y="2220132"/>
            <a:ext cx="3373800" cy="463200"/>
            <a:chOff x="5064800" y="2220132"/>
            <a:chExt cx="33738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53"/>
            <p:cNvCxnSpPr>
              <a:endCxn id="591" idx="0"/>
            </p:cNvCxnSpPr>
            <p:nvPr/>
          </p:nvCxnSpPr>
          <p:spPr>
            <a:xfrm rot="10800000">
              <a:off x="5546900" y="2451732"/>
              <a:ext cx="2891700" cy="0"/>
            </a:xfrm>
            <a:prstGeom prst="straightConnector1">
              <a:avLst/>
            </a:prstGeom>
            <a:noFill/>
            <a:ln w="9525" cap="flat" cmpd="sng">
              <a:solidFill>
                <a:srgbClr val="434343"/>
              </a:solidFill>
              <a:prstDash val="solid"/>
              <a:round/>
              <a:headEnd type="none" w="med" len="med"/>
              <a:tailEnd type="none" w="med" len="med"/>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53"/>
            <p:cNvCxnSpPr/>
            <p:nvPr/>
          </p:nvCxnSpPr>
          <p:spPr>
            <a:xfrm rot="10800000">
              <a:off x="5945075" y="3770600"/>
              <a:ext cx="2414700" cy="0"/>
            </a:xfrm>
            <a:prstGeom prst="straightConnector1">
              <a:avLst/>
            </a:prstGeom>
            <a:noFill/>
            <a:ln w="9525" cap="flat" cmpd="sng">
              <a:solidFill>
                <a:srgbClr val="434343"/>
              </a:solidFill>
              <a:prstDash val="solid"/>
              <a:round/>
              <a:headEnd type="none" w="med" len="med"/>
              <a:tailEnd type="none" w="med" len="med"/>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Exo 2"/>
                <a:ea typeface="Exo 2"/>
                <a:cs typeface="Exo 2"/>
                <a:sym typeface="Exo 2"/>
              </a:rPr>
              <a:t>PHOTOS</a:t>
            </a:r>
            <a:endParaRPr>
              <a:solidFill>
                <a:srgbClr val="434343"/>
              </a:solidFill>
            </a:endParaRPr>
          </a:p>
          <a:p>
            <a:pPr marL="457200" lvl="0" indent="-298450" algn="l" rtl="0">
              <a:spcBef>
                <a:spcPts val="300"/>
              </a:spcBef>
              <a:spcAft>
                <a:spcPts val="0"/>
              </a:spcAft>
              <a:buSzPts val="1100"/>
              <a:buChar char="■"/>
            </a:pPr>
            <a:r>
              <a:rPr lang="en" sz="1100">
                <a:solidFill>
                  <a:srgbClr val="434343"/>
                </a:solidFill>
                <a:uFill>
                  <a:noFill/>
                </a:uFill>
                <a:hlinkClick r:id="rId3">
                  <a:extLst>
                    <a:ext uri="{A12FA001-AC4F-418D-AE19-62706E023703}">
                      <ahyp:hlinkClr xmlns:ahyp="http://schemas.microsoft.com/office/drawing/2018/hyperlinkcolor" val="tx"/>
                    </a:ext>
                  </a:extLst>
                </a:hlinkClick>
              </a:rPr>
              <a:t>Woman using smartphone with hologram</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4">
                  <a:extLst>
                    <a:ext uri="{A12FA001-AC4F-418D-AE19-62706E023703}">
                      <ahyp:hlinkClr xmlns:ahyp="http://schemas.microsoft.com/office/drawing/2018/hyperlinkcolor" val="tx"/>
                    </a:ext>
                  </a:extLst>
                </a:hlinkClick>
              </a:rPr>
              <a:t>Happy businesswoman looking at camera with holding pencil and diary</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5">
                  <a:extLst>
                    <a:ext uri="{A12FA001-AC4F-418D-AE19-62706E023703}">
                      <ahyp:hlinkClr xmlns:ahyp="http://schemas.microsoft.com/office/drawing/2018/hyperlinkcolor" val="tx"/>
                    </a:ext>
                  </a:extLst>
                </a:hlinkClick>
              </a:rPr>
              <a:t>Portrait of smiling man holding digital tablet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6">
                  <a:extLst>
                    <a:ext uri="{A12FA001-AC4F-418D-AE19-62706E023703}">
                      <ahyp:hlinkClr xmlns:ahyp="http://schemas.microsoft.com/office/drawing/2018/hyperlinkcolor" val="tx"/>
                    </a:ext>
                  </a:extLst>
                </a:hlinkClick>
              </a:rPr>
              <a:t>Smiling bearded man holding disposable coffee cup while opening door</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7">
                  <a:extLst>
                    <a:ext uri="{A12FA001-AC4F-418D-AE19-62706E023703}">
                      <ahyp:hlinkClr xmlns:ahyp="http://schemas.microsoft.com/office/drawing/2018/hyperlinkcolor" val="tx"/>
                    </a:ext>
                  </a:extLst>
                </a:hlinkClick>
              </a:rPr>
              <a:t>Portrait of pretty woman holding laptop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8">
                  <a:extLst>
                    <a:ext uri="{A12FA001-AC4F-418D-AE19-62706E023703}">
                      <ahyp:hlinkClr xmlns:ahyp="http://schemas.microsoft.com/office/drawing/2018/hyperlinkcolor" val="tx"/>
                    </a:ext>
                  </a:extLst>
                </a:hlinkClick>
              </a:rPr>
              <a:t>Motherboard with optical fiber</a:t>
            </a:r>
            <a:endParaRPr sz="1100"/>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84" name="Google Shape;684;p57"/>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marL="457200" lvl="0" indent="-298450" algn="l" rtl="0">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marL="0" lvl="0" indent="0" algn="l" rtl="0">
              <a:spcBef>
                <a:spcPts val="1000"/>
              </a:spcBef>
              <a:spcAft>
                <a:spcPts val="0"/>
              </a:spcAft>
              <a:buNone/>
            </a:pPr>
            <a:r>
              <a:rPr lang="en" b="1">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marL="457200" lvl="0" indent="-298450" algn="l" rtl="0">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marL="457200" lvl="0" indent="-298450" algn="l" rtl="0">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marL="0" lvl="0" indent="0" algn="l" rtl="0">
              <a:lnSpc>
                <a:spcPct val="100000"/>
              </a:lnSpc>
              <a:spcBef>
                <a:spcPts val="1000"/>
              </a:spcBef>
              <a:spcAft>
                <a:spcPts val="1000"/>
              </a:spcAft>
              <a:buNone/>
            </a:pPr>
            <a:endParaRPr b="1">
              <a:latin typeface="Exo 2"/>
              <a:ea typeface="Exo 2"/>
              <a:cs typeface="Exo 2"/>
              <a:sym typeface="Exo 2"/>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93" name="Google Shape;193;p36"/>
          <p:cNvSpPr txBox="1">
            <a:spLocks noGrp="1"/>
          </p:cNvSpPr>
          <p:nvPr>
            <p:ph type="subTitle" idx="1"/>
          </p:nvPr>
        </p:nvSpPr>
        <p:spPr>
          <a:xfrm>
            <a:off x="1147575" y="4282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here the subtitle if you need it</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600"/>
            <a:ext cx="6757925"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2 </a:t>
            </a:r>
            <a:endParaRPr dirty="0"/>
          </a:p>
        </p:txBody>
      </p:sp>
      <p:sp>
        <p:nvSpPr>
          <p:cNvPr id="685" name="Google Shape;685;p57"/>
          <p:cNvSpPr txBox="1">
            <a:spLocks noGrp="1"/>
          </p:cNvSpPr>
          <p:nvPr>
            <p:ph type="subTitle" idx="3"/>
          </p:nvPr>
        </p:nvSpPr>
        <p:spPr>
          <a:xfrm>
            <a:off x="533400" y="974701"/>
            <a:ext cx="7699200" cy="726507"/>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t>
            </a:r>
            <a:r>
              <a:rPr lang="en" sz="1400" b="1" dirty="0">
                <a:solidFill>
                  <a:srgbClr val="0070C0"/>
                </a:solidFill>
              </a:rPr>
              <a:t>(</a:t>
            </a:r>
            <a:r>
              <a:rPr lang="fr-FR" sz="1400" b="1" dirty="0">
                <a:solidFill>
                  <a:srgbClr val="0070C0"/>
                </a:solidFill>
              </a:rPr>
              <a:t>A toi de jouer Stéphane</a:t>
            </a:r>
            <a:r>
              <a:rPr lang="en" sz="1400" b="1" dirty="0">
                <a:solidFill>
                  <a:srgbClr val="0070C0"/>
                </a:solidFill>
              </a:rPr>
              <a:t>)</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2324637" y="457650"/>
            <a:ext cx="2010826" cy="564515"/>
          </a:xfrm>
          <a:prstGeom prst="rect">
            <a:avLst/>
          </a:prstGeom>
        </p:spPr>
      </p:pic>
    </p:spTree>
    <p:extLst>
      <p:ext uri="{BB962C8B-B14F-4D97-AF65-F5344CB8AC3E}">
        <p14:creationId xmlns:p14="http://schemas.microsoft.com/office/powerpoint/2010/main" val="482817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jours </a:t>
            </a: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métropole(SYNOP)</a:t>
            </a:r>
          </a:p>
          <a:p>
            <a:endParaRPr lang="fr-FR" sz="1400" b="1" dirty="0">
              <a:solidFill>
                <a:srgbClr val="434343"/>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874</TotalTime>
  <Words>2196</Words>
  <Application>Microsoft Office PowerPoint</Application>
  <PresentationFormat>Affichage à l'écran (16:9)</PresentationFormat>
  <Paragraphs>364</Paragraphs>
  <Slides>39</Slides>
  <Notes>38</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39</vt:i4>
      </vt:variant>
    </vt:vector>
  </HeadingPairs>
  <TitlesOfParts>
    <vt:vector size="48" baseType="lpstr">
      <vt:lpstr>Roboto Condensed</vt:lpstr>
      <vt:lpstr>Nunito Light</vt:lpstr>
      <vt:lpstr>Exo 2</vt:lpstr>
      <vt:lpstr>Arial</vt:lpstr>
      <vt:lpstr>Wingdings</vt:lpstr>
      <vt:lpstr>Quattrocento Sans</vt:lpstr>
      <vt:lpstr>Roboto Condensed Light</vt:lpstr>
      <vt:lpstr>Fira Sans Extra Condensed Medium</vt:lpstr>
      <vt:lpstr>Tech Newsletter XL by Slidesgo</vt:lpstr>
      <vt:lpstr>Titre à Définir</vt:lpstr>
      <vt:lpstr>TABLE OF CONTENTS (version détaillée, pour nous)</vt:lpstr>
      <vt:lpstr>TABLE OF CONTENTS</vt:lpstr>
      <vt:lpstr>Contexte général</vt:lpstr>
      <vt:lpstr>Contexte général (A finaliser)</vt:lpstr>
      <vt:lpstr>Data sources &amp; problématiques</vt:lpstr>
      <vt:lpstr>SOURCE 1 </vt:lpstr>
      <vt:lpstr>SOURCE 2 </vt:lpstr>
      <vt:lpstr>SOURCE 3 </vt:lpstr>
      <vt:lpstr>1st Problématique</vt:lpstr>
      <vt:lpstr>2nd Problématique</vt:lpstr>
      <vt:lpstr>3rd Problématique</vt:lpstr>
      <vt:lpstr> Data pre-processing &amp; Statistique Descriptif</vt:lpstr>
      <vt:lpstr>Data pre-processing</vt:lpstr>
      <vt:lpstr>Statistique Descriptif (A toi de jouer Stéphane)</vt:lpstr>
      <vt:lpstr>Feature engineering &amp; Modélisation </vt:lpstr>
      <vt:lpstr>Présentation PowerPoint</vt:lpstr>
      <vt:lpstr>Feature engineering: 5 recipes</vt:lpstr>
      <vt:lpstr>Modélisation</vt:lpstr>
      <vt:lpstr>Présentation PowerPoint</vt:lpstr>
      <vt:lpstr>Présentation PowerPoint</vt:lpstr>
      <vt:lpstr>Présentation PowerPoint</vt:lpstr>
      <vt:lpstr>Interpretable Machine Learning </vt:lpstr>
      <vt:lpstr>Variables “contributeurs” de la prédiction </vt:lpstr>
      <vt:lpstr>Data Visualisation</vt:lpstr>
      <vt:lpstr>Discussion et pespectives</vt:lpstr>
      <vt:lpstr>Discussion (A compléter)</vt:lpstr>
      <vt:lpstr>THANKS</vt:lpstr>
      <vt:lpstr>Data pre-processing</vt:lpstr>
      <vt:lpstr>OUR NUMBERS</vt:lpstr>
      <vt:lpstr>SECTOR NEWS</vt:lpstr>
      <vt:lpstr>NEWS</vt:lpstr>
      <vt:lpstr>CUSTOMER REVIEWS</vt:lpstr>
      <vt:lpstr>THIS IS A TABLE</vt:lpstr>
      <vt:lpstr>AWESOME WORDS</vt:lpstr>
      <vt:lpstr>REVIEW OF PAST EVENTS</vt:lpstr>
      <vt:lpstr>WELCOME!</vt:lpstr>
      <vt:lpstr>UPCOMING EVENTS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Patrice Roux</cp:lastModifiedBy>
  <cp:revision>114</cp:revision>
  <dcterms:modified xsi:type="dcterms:W3CDTF">2021-06-10T21:06:29Z</dcterms:modified>
</cp:coreProperties>
</file>